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61" r:id="rId3"/>
    <p:sldId id="257" r:id="rId4"/>
    <p:sldId id="262" r:id="rId5"/>
    <p:sldId id="350" r:id="rId6"/>
    <p:sldId id="351" r:id="rId7"/>
    <p:sldId id="272" r:id="rId8"/>
    <p:sldId id="273" r:id="rId9"/>
    <p:sldId id="274" r:id="rId10"/>
    <p:sldId id="275" r:id="rId11"/>
    <p:sldId id="280" r:id="rId12"/>
    <p:sldId id="281" r:id="rId13"/>
    <p:sldId id="278" r:id="rId14"/>
    <p:sldId id="276" r:id="rId15"/>
    <p:sldId id="362" r:id="rId16"/>
    <p:sldId id="258" r:id="rId17"/>
    <p:sldId id="289" r:id="rId18"/>
    <p:sldId id="282" r:id="rId19"/>
    <p:sldId id="283" r:id="rId20"/>
    <p:sldId id="286" r:id="rId21"/>
    <p:sldId id="284" r:id="rId22"/>
    <p:sldId id="285" r:id="rId23"/>
    <p:sldId id="363" r:id="rId24"/>
    <p:sldId id="263" r:id="rId25"/>
    <p:sldId id="364" r:id="rId26"/>
    <p:sldId id="292" r:id="rId27"/>
    <p:sldId id="293" r:id="rId28"/>
    <p:sldId id="295" r:id="rId29"/>
    <p:sldId id="261" r:id="rId30"/>
    <p:sldId id="296" r:id="rId31"/>
    <p:sldId id="360" r:id="rId32"/>
    <p:sldId id="297" r:id="rId33"/>
    <p:sldId id="365" r:id="rId34"/>
    <p:sldId id="264" r:id="rId35"/>
    <p:sldId id="305" r:id="rId36"/>
    <p:sldId id="299" r:id="rId37"/>
    <p:sldId id="300" r:id="rId38"/>
    <p:sldId id="302" r:id="rId39"/>
    <p:sldId id="303" r:id="rId40"/>
    <p:sldId id="312" r:id="rId41"/>
    <p:sldId id="366" r:id="rId42"/>
    <p:sldId id="265" r:id="rId43"/>
    <p:sldId id="307" r:id="rId44"/>
    <p:sldId id="367" r:id="rId45"/>
    <p:sldId id="309" r:id="rId46"/>
    <p:sldId id="311" r:id="rId47"/>
    <p:sldId id="308" r:id="rId48"/>
    <p:sldId id="310" r:id="rId49"/>
    <p:sldId id="368" r:id="rId50"/>
    <p:sldId id="304" r:id="rId51"/>
    <p:sldId id="369" r:id="rId52"/>
    <p:sldId id="314" r:id="rId53"/>
    <p:sldId id="322" r:id="rId54"/>
    <p:sldId id="370" r:id="rId55"/>
    <p:sldId id="266" r:id="rId56"/>
    <p:sldId id="317" r:id="rId57"/>
    <p:sldId id="316" r:id="rId58"/>
    <p:sldId id="318" r:id="rId59"/>
    <p:sldId id="320" r:id="rId60"/>
    <p:sldId id="319" r:id="rId61"/>
    <p:sldId id="321" r:id="rId62"/>
    <p:sldId id="371" r:id="rId63"/>
    <p:sldId id="267" r:id="rId64"/>
    <p:sldId id="324" r:id="rId65"/>
    <p:sldId id="325" r:id="rId66"/>
    <p:sldId id="326" r:id="rId67"/>
    <p:sldId id="327" r:id="rId68"/>
    <p:sldId id="328" r:id="rId69"/>
    <p:sldId id="329" r:id="rId70"/>
    <p:sldId id="330" r:id="rId71"/>
    <p:sldId id="331" r:id="rId72"/>
    <p:sldId id="372" r:id="rId73"/>
    <p:sldId id="268" r:id="rId74"/>
    <p:sldId id="339" r:id="rId75"/>
    <p:sldId id="334" r:id="rId76"/>
    <p:sldId id="270" r:id="rId77"/>
    <p:sldId id="337" r:id="rId78"/>
    <p:sldId id="338" r:id="rId79"/>
    <p:sldId id="260" r:id="rId80"/>
    <p:sldId id="373" r:id="rId81"/>
    <p:sldId id="269" r:id="rId82"/>
    <p:sldId id="374" r:id="rId83"/>
    <p:sldId id="375" r:id="rId84"/>
    <p:sldId id="376" r:id="rId85"/>
    <p:sldId id="271" r:id="rId86"/>
    <p:sldId id="342" r:id="rId87"/>
    <p:sldId id="343" r:id="rId88"/>
    <p:sldId id="344" r:id="rId89"/>
    <p:sldId id="345" r:id="rId90"/>
    <p:sldId id="346" r:id="rId91"/>
    <p:sldId id="347" r:id="rId9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737C"/>
    <a:srgbClr val="B09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5" autoAdjust="0"/>
    <p:restoredTop sz="94890"/>
  </p:normalViewPr>
  <p:slideViewPr>
    <p:cSldViewPr snapToGrid="0">
      <p:cViewPr varScale="1">
        <p:scale>
          <a:sx n="84" d="100"/>
          <a:sy n="84" d="100"/>
        </p:scale>
        <p:origin x="208" y="9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pic>
        <p:nvPicPr>
          <p:cNvPr id="8" name="Afbeelding 7" descr="Afbeelding met tekst, schermopname, Rechthoek, Lettertype&#10;&#10;Automatisch gegenereerde beschrijving">
            <a:extLst>
              <a:ext uri="{FF2B5EF4-FFF2-40B4-BE49-F238E27FC236}">
                <a16:creationId xmlns:a16="http://schemas.microsoft.com/office/drawing/2014/main" id="{59C955F0-21EA-1205-8995-AD202EDC2A6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117D554E-E1E0-306E-ED72-8ACB9CE342EA}"/>
              </a:ext>
            </a:extLst>
          </p:cNvPr>
          <p:cNvSpPr>
            <a:spLocks noGrp="1"/>
          </p:cNvSpPr>
          <p:nvPr>
            <p:ph type="ctrTitle" hasCustomPrompt="1"/>
          </p:nvPr>
        </p:nvSpPr>
        <p:spPr>
          <a:xfrm>
            <a:off x="3581400" y="4070219"/>
            <a:ext cx="7103301" cy="1353550"/>
          </a:xfrm>
        </p:spPr>
        <p:txBody>
          <a:bodyPr lIns="0" tIns="0" rIns="0" bIns="0" anchor="t">
            <a:normAutofit/>
          </a:bodyPr>
          <a:lstStyle>
            <a:lvl1pPr algn="l">
              <a:defRPr sz="4400" b="1" i="0">
                <a:solidFill>
                  <a:srgbClr val="4F737C"/>
                </a:solidFill>
                <a:latin typeface="Arial" panose="020B0604020202020204" pitchFamily="34" charset="0"/>
                <a:cs typeface="Arial" panose="020B0604020202020204" pitchFamily="34" charset="0"/>
              </a:defRPr>
            </a:lvl1pPr>
          </a:lstStyle>
          <a:p>
            <a:r>
              <a:rPr lang="nl-NL" dirty="0"/>
              <a:t>Ruimte voor titel over een of twee regels</a:t>
            </a:r>
          </a:p>
        </p:txBody>
      </p:sp>
      <p:sp>
        <p:nvSpPr>
          <p:cNvPr id="3" name="Ondertitel 2">
            <a:extLst>
              <a:ext uri="{FF2B5EF4-FFF2-40B4-BE49-F238E27FC236}">
                <a16:creationId xmlns:a16="http://schemas.microsoft.com/office/drawing/2014/main" id="{185BFA26-BED2-4B5D-11B1-482FAC9DF49C}"/>
              </a:ext>
            </a:extLst>
          </p:cNvPr>
          <p:cNvSpPr>
            <a:spLocks noGrp="1"/>
          </p:cNvSpPr>
          <p:nvPr>
            <p:ph type="subTitle" idx="1" hasCustomPrompt="1"/>
          </p:nvPr>
        </p:nvSpPr>
        <p:spPr>
          <a:xfrm>
            <a:off x="3581400" y="5466644"/>
            <a:ext cx="5324605" cy="864654"/>
          </a:xfrm>
        </p:spPr>
        <p:txBody>
          <a:bodyPr lIns="0" tIns="0" rIns="0" bIns="0"/>
          <a:lstStyle>
            <a:lvl1pPr marL="0" indent="0" algn="l">
              <a:buNone/>
              <a:defRPr sz="2400">
                <a:solidFill>
                  <a:srgbClr val="4F73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Ruimte voor naam en datum</a:t>
            </a:r>
          </a:p>
        </p:txBody>
      </p:sp>
    </p:spTree>
    <p:extLst>
      <p:ext uri="{BB962C8B-B14F-4D97-AF65-F5344CB8AC3E}">
        <p14:creationId xmlns:p14="http://schemas.microsoft.com/office/powerpoint/2010/main" val="223623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53B3C-23EC-52C5-761A-71CA52A1A04B}"/>
              </a:ext>
            </a:extLst>
          </p:cNvPr>
          <p:cNvSpPr>
            <a:spLocks noGrp="1"/>
          </p:cNvSpPr>
          <p:nvPr>
            <p:ph type="title"/>
          </p:nvPr>
        </p:nvSpPr>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254AA7EB-64A3-1CE1-1BCC-CF3F1CE4218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dianummer 5">
            <a:extLst>
              <a:ext uri="{FF2B5EF4-FFF2-40B4-BE49-F238E27FC236}">
                <a16:creationId xmlns:a16="http://schemas.microsoft.com/office/drawing/2014/main" id="{6E7B8F19-4F31-313C-CDDE-66153565AACE}"/>
              </a:ext>
            </a:extLst>
          </p:cNvPr>
          <p:cNvSpPr>
            <a:spLocks noGrp="1"/>
          </p:cNvSpPr>
          <p:nvPr>
            <p:ph type="sldNum" sz="quarter" idx="12"/>
          </p:nvPr>
        </p:nvSpPr>
        <p:spPr/>
        <p:txBody>
          <a:bodyPr/>
          <a:lstStyle/>
          <a:p>
            <a:fld id="{15F103DF-FFBD-6540-85D0-2D249C774D1D}" type="slidenum">
              <a:rPr lang="nl-NL" smtClean="0"/>
              <a:t>‹nr.›</a:t>
            </a:fld>
            <a:endParaRPr lang="nl-NL"/>
          </a:p>
        </p:txBody>
      </p:sp>
    </p:spTree>
    <p:extLst>
      <p:ext uri="{BB962C8B-B14F-4D97-AF65-F5344CB8AC3E}">
        <p14:creationId xmlns:p14="http://schemas.microsoft.com/office/powerpoint/2010/main" val="723804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onder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53B3C-23EC-52C5-761A-71CA52A1A04B}"/>
              </a:ext>
            </a:extLst>
          </p:cNvPr>
          <p:cNvSpPr>
            <a:spLocks noGrp="1"/>
          </p:cNvSpPr>
          <p:nvPr>
            <p:ph type="title"/>
          </p:nvPr>
        </p:nvSpPr>
        <p:spPr>
          <a:xfrm>
            <a:off x="1676400" y="1111283"/>
            <a:ext cx="9677400" cy="575013"/>
          </a:xfrm>
        </p:spPr>
        <p:txBody>
          <a:bodyPr/>
          <a:lstStyle>
            <a:lvl1pPr>
              <a:defRPr>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254AA7EB-64A3-1CE1-1BCC-CF3F1CE4218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dianummer 5">
            <a:extLst>
              <a:ext uri="{FF2B5EF4-FFF2-40B4-BE49-F238E27FC236}">
                <a16:creationId xmlns:a16="http://schemas.microsoft.com/office/drawing/2014/main" id="{6E7B8F19-4F31-313C-CDDE-66153565AACE}"/>
              </a:ext>
            </a:extLst>
          </p:cNvPr>
          <p:cNvSpPr>
            <a:spLocks noGrp="1"/>
          </p:cNvSpPr>
          <p:nvPr>
            <p:ph type="sldNum" sz="quarter" idx="12"/>
          </p:nvPr>
        </p:nvSpPr>
        <p:spPr/>
        <p:txBody>
          <a:bodyPr/>
          <a:lstStyle/>
          <a:p>
            <a:fld id="{15F103DF-FFBD-6540-85D0-2D249C774D1D}" type="slidenum">
              <a:rPr lang="nl-NL" smtClean="0"/>
              <a:t>‹nr.›</a:t>
            </a:fld>
            <a:endParaRPr lang="nl-NL"/>
          </a:p>
        </p:txBody>
      </p:sp>
      <p:sp>
        <p:nvSpPr>
          <p:cNvPr id="4" name="Titel 1">
            <a:extLst>
              <a:ext uri="{FF2B5EF4-FFF2-40B4-BE49-F238E27FC236}">
                <a16:creationId xmlns:a16="http://schemas.microsoft.com/office/drawing/2014/main" id="{4400FF5B-1B5B-430C-2F22-7448047E1519}"/>
              </a:ext>
            </a:extLst>
          </p:cNvPr>
          <p:cNvSpPr txBox="1">
            <a:spLocks/>
          </p:cNvSpPr>
          <p:nvPr userDrawn="1"/>
        </p:nvSpPr>
        <p:spPr>
          <a:xfrm>
            <a:off x="1676399" y="1757462"/>
            <a:ext cx="9677400" cy="321859"/>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3800" b="1" kern="1200">
                <a:solidFill>
                  <a:srgbClr val="B0905F"/>
                </a:solidFill>
                <a:latin typeface="+mj-lt"/>
                <a:ea typeface="+mj-ea"/>
                <a:cs typeface="+mj-cs"/>
              </a:defRPr>
            </a:lvl1pPr>
          </a:lstStyle>
          <a:p>
            <a:r>
              <a:rPr lang="nl-NL" sz="2000" b="0" dirty="0">
                <a:latin typeface="Arial" panose="020B0604020202020204" pitchFamily="34" charset="0"/>
                <a:cs typeface="Arial" panose="020B0604020202020204" pitchFamily="34" charset="0"/>
              </a:rPr>
              <a:t>Ondertitel</a:t>
            </a:r>
          </a:p>
        </p:txBody>
      </p:sp>
    </p:spTree>
    <p:extLst>
      <p:ext uri="{BB962C8B-B14F-4D97-AF65-F5344CB8AC3E}">
        <p14:creationId xmlns:p14="http://schemas.microsoft.com/office/powerpoint/2010/main" val="1948123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beeld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53B3C-23EC-52C5-761A-71CA52A1A04B}"/>
              </a:ext>
            </a:extLst>
          </p:cNvPr>
          <p:cNvSpPr>
            <a:spLocks noGrp="1"/>
          </p:cNvSpPr>
          <p:nvPr>
            <p:ph type="title"/>
          </p:nvPr>
        </p:nvSpPr>
        <p:spPr>
          <a:xfrm>
            <a:off x="1676400" y="1111283"/>
            <a:ext cx="9677400" cy="575013"/>
          </a:xfrm>
        </p:spPr>
        <p:txBody>
          <a:bodyPr/>
          <a:lstStyle>
            <a:lvl1pPr>
              <a:defRPr>
                <a:latin typeface="Arial" panose="020B0604020202020204" pitchFamily="34" charset="0"/>
                <a:cs typeface="Arial" panose="020B0604020202020204" pitchFamily="34" charset="0"/>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254AA7EB-64A3-1CE1-1BCC-CF3F1CE42188}"/>
              </a:ext>
            </a:extLst>
          </p:cNvPr>
          <p:cNvSpPr>
            <a:spLocks noGrp="1"/>
          </p:cNvSpPr>
          <p:nvPr>
            <p:ph idx="1" hasCustomPrompt="1"/>
          </p:nvPr>
        </p:nvSpPr>
        <p:spPr>
          <a:xfrm>
            <a:off x="1676400" y="2455101"/>
            <a:ext cx="4676899" cy="3532340"/>
          </a:xfrm>
        </p:spPr>
        <p:txBody>
          <a:bodyPr/>
          <a:lstStyle>
            <a:lvl1pPr marL="0" indent="0">
              <a:buNone/>
              <a:defRPr/>
            </a:lvl1pPr>
          </a:lstStyle>
          <a:p>
            <a:pPr lvl="0"/>
            <a:r>
              <a:rPr lang="nl-NL" dirty="0"/>
              <a:t>Beeld of eerste kolom tekst</a:t>
            </a:r>
          </a:p>
        </p:txBody>
      </p:sp>
      <p:sp>
        <p:nvSpPr>
          <p:cNvPr id="6" name="Tijdelijke aanduiding voor dianummer 5">
            <a:extLst>
              <a:ext uri="{FF2B5EF4-FFF2-40B4-BE49-F238E27FC236}">
                <a16:creationId xmlns:a16="http://schemas.microsoft.com/office/drawing/2014/main" id="{6E7B8F19-4F31-313C-CDDE-66153565AACE}"/>
              </a:ext>
            </a:extLst>
          </p:cNvPr>
          <p:cNvSpPr>
            <a:spLocks noGrp="1"/>
          </p:cNvSpPr>
          <p:nvPr>
            <p:ph type="sldNum" sz="quarter" idx="12"/>
          </p:nvPr>
        </p:nvSpPr>
        <p:spPr/>
        <p:txBody>
          <a:bodyPr/>
          <a:lstStyle/>
          <a:p>
            <a:fld id="{15F103DF-FFBD-6540-85D0-2D249C774D1D}" type="slidenum">
              <a:rPr lang="nl-NL" smtClean="0"/>
              <a:t>‹nr.›</a:t>
            </a:fld>
            <a:endParaRPr lang="nl-NL"/>
          </a:p>
        </p:txBody>
      </p:sp>
      <p:sp>
        <p:nvSpPr>
          <p:cNvPr id="7" name="Tijdelijke aanduiding voor inhoud 2">
            <a:extLst>
              <a:ext uri="{FF2B5EF4-FFF2-40B4-BE49-F238E27FC236}">
                <a16:creationId xmlns:a16="http://schemas.microsoft.com/office/drawing/2014/main" id="{D3DE27E0-08B8-2F54-19A7-CE34209C865A}"/>
              </a:ext>
            </a:extLst>
          </p:cNvPr>
          <p:cNvSpPr>
            <a:spLocks noGrp="1"/>
          </p:cNvSpPr>
          <p:nvPr>
            <p:ph idx="13" hasCustomPrompt="1"/>
          </p:nvPr>
        </p:nvSpPr>
        <p:spPr>
          <a:xfrm>
            <a:off x="6638308" y="2475760"/>
            <a:ext cx="4715492" cy="3532340"/>
          </a:xfrm>
        </p:spPr>
        <p:txBody>
          <a:bodyPr/>
          <a:lstStyle>
            <a:lvl1pPr marL="0" indent="0">
              <a:buNone/>
              <a:defRPr/>
            </a:lvl1pPr>
          </a:lstStyle>
          <a:p>
            <a:pPr lvl="0"/>
            <a:r>
              <a:rPr lang="nl-NL" dirty="0"/>
              <a:t>Beeld of tweede kolom tekst</a:t>
            </a:r>
          </a:p>
        </p:txBody>
      </p:sp>
    </p:spTree>
    <p:extLst>
      <p:ext uri="{BB962C8B-B14F-4D97-AF65-F5344CB8AC3E}">
        <p14:creationId xmlns:p14="http://schemas.microsoft.com/office/powerpoint/2010/main" val="1021409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eg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5745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descr="Afbeelding met schermopname, Rechthoek&#10;&#10;Automatisch gegenereerde beschrijving">
            <a:extLst>
              <a:ext uri="{FF2B5EF4-FFF2-40B4-BE49-F238E27FC236}">
                <a16:creationId xmlns:a16="http://schemas.microsoft.com/office/drawing/2014/main" id="{A473A140-7E7F-0F18-5066-5BF79D30600B}"/>
              </a:ext>
            </a:extLst>
          </p:cNvPr>
          <p:cNvPicPr>
            <a:picLocks noChangeAspect="1"/>
          </p:cNvPicPr>
          <p:nvPr userDrawn="1"/>
        </p:nvPicPr>
        <p:blipFill>
          <a:blip r:embed="rId7"/>
          <a:stretch>
            <a:fillRect/>
          </a:stretch>
        </p:blipFill>
        <p:spPr>
          <a:xfrm>
            <a:off x="0" y="0"/>
            <a:ext cx="12192000" cy="6858000"/>
          </a:xfrm>
          <a:prstGeom prst="rect">
            <a:avLst/>
          </a:prstGeom>
        </p:spPr>
      </p:pic>
      <p:sp>
        <p:nvSpPr>
          <p:cNvPr id="2" name="Tijdelijke aanduiding voor titel 1">
            <a:extLst>
              <a:ext uri="{FF2B5EF4-FFF2-40B4-BE49-F238E27FC236}">
                <a16:creationId xmlns:a16="http://schemas.microsoft.com/office/drawing/2014/main" id="{2B64F35C-08C1-E456-632B-B581FCF96309}"/>
              </a:ext>
            </a:extLst>
          </p:cNvPr>
          <p:cNvSpPr>
            <a:spLocks noGrp="1"/>
          </p:cNvSpPr>
          <p:nvPr>
            <p:ph type="title"/>
          </p:nvPr>
        </p:nvSpPr>
        <p:spPr>
          <a:xfrm>
            <a:off x="1676400" y="1111283"/>
            <a:ext cx="9677400" cy="880356"/>
          </a:xfrm>
          <a:prstGeom prst="rect">
            <a:avLst/>
          </a:prstGeom>
        </p:spPr>
        <p:txBody>
          <a:bodyPr vert="horz" lIns="0" tIns="0" rIns="0" bIns="0" rtlCol="0" anchor="t" anchorCtr="0">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DFF4DFA8-40B3-46E9-B415-289CE32A07ED}"/>
              </a:ext>
            </a:extLst>
          </p:cNvPr>
          <p:cNvSpPr>
            <a:spLocks noGrp="1"/>
          </p:cNvSpPr>
          <p:nvPr>
            <p:ph type="body" idx="1"/>
          </p:nvPr>
        </p:nvSpPr>
        <p:spPr>
          <a:xfrm>
            <a:off x="1676400" y="2455101"/>
            <a:ext cx="9677400" cy="3532340"/>
          </a:xfrm>
          <a:prstGeom prst="rect">
            <a:avLst/>
          </a:prstGeom>
        </p:spPr>
        <p:txBody>
          <a:bodyPr vert="horz" lIns="0" tIns="0" rIns="0" bIns="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a:extLst>
              <a:ext uri="{FF2B5EF4-FFF2-40B4-BE49-F238E27FC236}">
                <a16:creationId xmlns:a16="http://schemas.microsoft.com/office/drawing/2014/main" id="{257CA40B-0482-F01C-7E1D-DFD9A9D37785}"/>
              </a:ext>
            </a:extLst>
          </p:cNvPr>
          <p:cNvSpPr>
            <a:spLocks noGrp="1"/>
          </p:cNvSpPr>
          <p:nvPr>
            <p:ph type="sldNum" sz="quarter" idx="4"/>
          </p:nvPr>
        </p:nvSpPr>
        <p:spPr>
          <a:xfrm>
            <a:off x="5643497" y="6363221"/>
            <a:ext cx="1743205" cy="365125"/>
          </a:xfrm>
          <a:prstGeom prst="rect">
            <a:avLst/>
          </a:prstGeom>
        </p:spPr>
        <p:txBody>
          <a:bodyPr vert="horz" lIns="91440" tIns="45720" rIns="91440" bIns="45720" rtlCol="0" anchor="ctr"/>
          <a:lstStyle>
            <a:lvl1pPr algn="ctr">
              <a:defRPr sz="1300" b="1">
                <a:solidFill>
                  <a:srgbClr val="4F737C"/>
                </a:solidFill>
                <a:latin typeface="Arial" panose="020B0604020202020204" pitchFamily="34" charset="0"/>
                <a:cs typeface="Arial" panose="020B0604020202020204" pitchFamily="34" charset="0"/>
              </a:defRPr>
            </a:lvl1pPr>
          </a:lstStyle>
          <a:p>
            <a:fld id="{15F103DF-FFBD-6540-85D0-2D249C774D1D}" type="slidenum">
              <a:rPr lang="nl-NL" smtClean="0"/>
              <a:pPr/>
              <a:t>‹nr.›</a:t>
            </a:fld>
            <a:endParaRPr lang="nl-NL" dirty="0"/>
          </a:p>
        </p:txBody>
      </p:sp>
    </p:spTree>
    <p:extLst>
      <p:ext uri="{BB962C8B-B14F-4D97-AF65-F5344CB8AC3E}">
        <p14:creationId xmlns:p14="http://schemas.microsoft.com/office/powerpoint/2010/main" val="1441095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3800" b="1" kern="1200">
          <a:solidFill>
            <a:srgbClr val="B0905F"/>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s://stichtingnuovo-my.sharepoint.com/personal/jbrasser_olz_nl/Documents/Joke/Klassiekers%20in%20de%20klas/Reinaertproject/VMBO%20lessen.docx#_msocom_7" TargetMode="Externa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ebpresentations.universiteitleiden.nl/s/keuzes-in-oorlogstijd/page/propaganda" TargetMode="Externa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F38782F-FCC9-9A1D-CF15-8182884A1998}"/>
              </a:ext>
            </a:extLst>
          </p:cNvPr>
          <p:cNvSpPr>
            <a:spLocks noGrp="1"/>
          </p:cNvSpPr>
          <p:nvPr>
            <p:ph type="ctrTitle"/>
          </p:nvPr>
        </p:nvSpPr>
        <p:spPr/>
        <p:txBody>
          <a:bodyPr/>
          <a:lstStyle/>
          <a:p>
            <a:r>
              <a:rPr lang="nl-NL" dirty="0"/>
              <a:t>Lessenreeks voor klas 3</a:t>
            </a:r>
          </a:p>
        </p:txBody>
      </p:sp>
      <p:sp>
        <p:nvSpPr>
          <p:cNvPr id="5" name="Ondertitel 4">
            <a:extLst>
              <a:ext uri="{FF2B5EF4-FFF2-40B4-BE49-F238E27FC236}">
                <a16:creationId xmlns:a16="http://schemas.microsoft.com/office/drawing/2014/main" id="{3C2705AD-3DAC-8492-C413-48ACCA0C75B8}"/>
              </a:ext>
            </a:extLst>
          </p:cNvPr>
          <p:cNvSpPr>
            <a:spLocks noGrp="1"/>
          </p:cNvSpPr>
          <p:nvPr>
            <p:ph type="subTitle" idx="1"/>
          </p:nvPr>
        </p:nvSpPr>
        <p:spPr>
          <a:xfrm>
            <a:off x="6383079" y="5540727"/>
            <a:ext cx="5324605" cy="864654"/>
          </a:xfrm>
        </p:spPr>
        <p:txBody>
          <a:bodyPr/>
          <a:lstStyle/>
          <a:p>
            <a:pPr algn="r"/>
            <a:r>
              <a:rPr lang="nl-NL" dirty="0"/>
              <a:t>Volta Beilen	</a:t>
            </a:r>
          </a:p>
          <a:p>
            <a:pPr algn="r"/>
            <a:r>
              <a:rPr lang="nl-NL" dirty="0"/>
              <a:t>November 2024</a:t>
            </a:r>
          </a:p>
        </p:txBody>
      </p:sp>
      <p:pic>
        <p:nvPicPr>
          <p:cNvPr id="6" name="Afbeelding 5">
            <a:extLst>
              <a:ext uri="{FF2B5EF4-FFF2-40B4-BE49-F238E27FC236}">
                <a16:creationId xmlns:a16="http://schemas.microsoft.com/office/drawing/2014/main" id="{AB75A737-E146-49A0-C4CD-5D7C44704FA5}"/>
              </a:ext>
            </a:extLst>
          </p:cNvPr>
          <p:cNvPicPr>
            <a:picLocks noChangeAspect="1"/>
          </p:cNvPicPr>
          <p:nvPr/>
        </p:nvPicPr>
        <p:blipFill>
          <a:blip r:embed="rId2"/>
          <a:stretch>
            <a:fillRect/>
          </a:stretch>
        </p:blipFill>
        <p:spPr>
          <a:xfrm>
            <a:off x="3167025" y="500466"/>
            <a:ext cx="4241800" cy="622300"/>
          </a:xfrm>
          <a:prstGeom prst="rect">
            <a:avLst/>
          </a:prstGeom>
        </p:spPr>
      </p:pic>
    </p:spTree>
    <p:extLst>
      <p:ext uri="{BB962C8B-B14F-4D97-AF65-F5344CB8AC3E}">
        <p14:creationId xmlns:p14="http://schemas.microsoft.com/office/powerpoint/2010/main" val="718297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D317D-D011-2BEB-308A-C3B7B05A0DDE}"/>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B545BA49-F45E-A15F-45B7-B49B9548EE03}"/>
              </a:ext>
            </a:extLst>
          </p:cNvPr>
          <p:cNvSpPr/>
          <p:nvPr/>
        </p:nvSpPr>
        <p:spPr>
          <a:xfrm>
            <a:off x="2461768" y="1402017"/>
            <a:ext cx="1655905" cy="1521068"/>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A9B85D74-759B-8629-4330-ACDDEDCD3928}"/>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D2CFA075-4F50-EA9C-5634-079C4B1C2207}"/>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54DDB43F-99FE-BEC5-BAE5-AE752FAEEE15}"/>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708351C4-31B9-53BD-E357-B04756824D6B}"/>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122B98CA-87A2-1E55-89CB-4002667B175F}"/>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666ADC53-4989-16BB-DD04-DCBFFC69FF97}"/>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89D53E2D-4143-481D-740B-52E767CA045E}"/>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0F892A94-B69B-2D5E-58F9-E1E4FDF0C7F9}"/>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FADE0E9-7EB9-1E62-9ABC-7CC59F475237}"/>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0761443A-0B8D-529D-7FE6-AAD378B6621C}"/>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3049AC4B-2C2C-CFE2-612E-1870F67FDF13}"/>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869F0627-25E4-3C98-4F6C-FC77A1E30878}"/>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D05AAA5F-68C9-D59D-7216-77650EE3812C}"/>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4144066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8F6CEC9-D35B-AF50-6C57-EA19883C6148}"/>
              </a:ext>
            </a:extLst>
          </p:cNvPr>
          <p:cNvSpPr>
            <a:spLocks noGrp="1"/>
          </p:cNvSpPr>
          <p:nvPr>
            <p:ph type="title"/>
          </p:nvPr>
        </p:nvSpPr>
        <p:spPr/>
        <p:txBody>
          <a:bodyPr>
            <a:normAutofit fontScale="90000"/>
          </a:bodyPr>
          <a:lstStyle/>
          <a:p>
            <a:r>
              <a:rPr lang="nl-NL" dirty="0"/>
              <a:t>Les 1 Stereotypen en spreekwoorden over vossen en wolven</a:t>
            </a:r>
          </a:p>
        </p:txBody>
      </p:sp>
      <p:sp>
        <p:nvSpPr>
          <p:cNvPr id="5" name="Tijdelijke aanduiding voor inhoud 4">
            <a:extLst>
              <a:ext uri="{FF2B5EF4-FFF2-40B4-BE49-F238E27FC236}">
                <a16:creationId xmlns:a16="http://schemas.microsoft.com/office/drawing/2014/main" id="{A5219142-168B-4FA1-3EEB-3C503FFF416D}"/>
              </a:ext>
            </a:extLst>
          </p:cNvPr>
          <p:cNvSpPr>
            <a:spLocks noGrp="1"/>
          </p:cNvSpPr>
          <p:nvPr>
            <p:ph idx="1"/>
          </p:nvPr>
        </p:nvSpPr>
        <p:spPr/>
        <p:txBody>
          <a:bodyPr>
            <a:normAutofit/>
          </a:bodyPr>
          <a:lstStyle/>
          <a:p>
            <a:pPr marL="0" indent="0">
              <a:lnSpc>
                <a:spcPct val="150000"/>
              </a:lnSpc>
              <a:buNone/>
            </a:pPr>
            <a:r>
              <a:rPr lang="nl-NL" sz="2200" b="1" dirty="0"/>
              <a:t>Leerdoelen</a:t>
            </a:r>
          </a:p>
          <a:p>
            <a:pPr>
              <a:lnSpc>
                <a:spcPct val="150000"/>
              </a:lnSpc>
            </a:pPr>
            <a:r>
              <a:rPr lang="nl-NL" sz="2200" dirty="0"/>
              <a:t>Je verwoordt welke vooroordelen je hebt over vossen en wolven.</a:t>
            </a:r>
          </a:p>
          <a:p>
            <a:pPr>
              <a:lnSpc>
                <a:spcPct val="150000"/>
              </a:lnSpc>
            </a:pPr>
            <a:r>
              <a:rPr lang="nl-NL" sz="2200" dirty="0"/>
              <a:t>Je leert spreekwoorden kennen waar vossen en wolven in voorkomen.</a:t>
            </a:r>
          </a:p>
          <a:p>
            <a:pPr>
              <a:lnSpc>
                <a:spcPct val="150000"/>
              </a:lnSpc>
            </a:pPr>
            <a:r>
              <a:rPr lang="nl-NL" sz="2200" dirty="0"/>
              <a:t>Je leert wat een stereotype is en je past deze kennis toe bij het lezen van een krantenartikel.</a:t>
            </a:r>
          </a:p>
        </p:txBody>
      </p:sp>
    </p:spTree>
    <p:extLst>
      <p:ext uri="{BB962C8B-B14F-4D97-AF65-F5344CB8AC3E}">
        <p14:creationId xmlns:p14="http://schemas.microsoft.com/office/powerpoint/2010/main" val="283930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472BB-4A07-2701-53C0-9D0B85989C53}"/>
              </a:ext>
            </a:extLst>
          </p:cNvPr>
          <p:cNvSpPr>
            <a:spLocks noGrp="1"/>
          </p:cNvSpPr>
          <p:nvPr>
            <p:ph type="title"/>
          </p:nvPr>
        </p:nvSpPr>
        <p:spPr/>
        <p:txBody>
          <a:bodyPr/>
          <a:lstStyle/>
          <a:p>
            <a:r>
              <a:rPr lang="nl-NL" dirty="0"/>
              <a:t>Stereotype</a:t>
            </a:r>
          </a:p>
        </p:txBody>
      </p:sp>
      <p:sp>
        <p:nvSpPr>
          <p:cNvPr id="3" name="Tijdelijke aanduiding voor inhoud 2">
            <a:extLst>
              <a:ext uri="{FF2B5EF4-FFF2-40B4-BE49-F238E27FC236}">
                <a16:creationId xmlns:a16="http://schemas.microsoft.com/office/drawing/2014/main" id="{390043E6-4403-633E-3F5A-776018741614}"/>
              </a:ext>
            </a:extLst>
          </p:cNvPr>
          <p:cNvSpPr>
            <a:spLocks noGrp="1"/>
          </p:cNvSpPr>
          <p:nvPr>
            <p:ph idx="1"/>
          </p:nvPr>
        </p:nvSpPr>
        <p:spPr>
          <a:xfrm>
            <a:off x="1676400" y="1991640"/>
            <a:ext cx="9677400" cy="4111448"/>
          </a:xfrm>
        </p:spPr>
        <p:txBody>
          <a:bodyPr>
            <a:normAutofit fontScale="77500" lnSpcReduction="20000"/>
          </a:bodyPr>
          <a:lstStyle/>
          <a:p>
            <a:pPr marL="0" indent="0">
              <a:lnSpc>
                <a:spcPct val="170000"/>
              </a:lnSpc>
              <a:buNone/>
            </a:pPr>
            <a:r>
              <a:rPr lang="nl-NL" sz="2800" dirty="0"/>
              <a:t>Van Dale: </a:t>
            </a:r>
            <a:r>
              <a:rPr lang="nl-NL" sz="2800" dirty="0" err="1"/>
              <a:t>ste·reo·ty·pe</a:t>
            </a:r>
            <a:r>
              <a:rPr lang="nl-NL" sz="2800" dirty="0"/>
              <a:t> (het; o; meervoud: stereotypen, stereotypes)</a:t>
            </a:r>
          </a:p>
          <a:p>
            <a:pPr marL="0" indent="0">
              <a:lnSpc>
                <a:spcPct val="170000"/>
              </a:lnSpc>
              <a:buNone/>
            </a:pPr>
            <a:r>
              <a:rPr lang="nl-NL" sz="2800" b="1" dirty="0"/>
              <a:t> vaststaand beeld</a:t>
            </a:r>
          </a:p>
          <a:p>
            <a:pPr marL="0" indent="0">
              <a:lnSpc>
                <a:spcPct val="170000"/>
              </a:lnSpc>
              <a:buNone/>
            </a:pPr>
            <a:endParaRPr lang="nl-NL" sz="2800" b="1" dirty="0"/>
          </a:p>
          <a:p>
            <a:pPr marL="0" indent="0">
              <a:lnSpc>
                <a:spcPct val="170000"/>
              </a:lnSpc>
              <a:buNone/>
            </a:pPr>
            <a:r>
              <a:rPr lang="nl-NL" sz="2800" b="1" dirty="0"/>
              <a:t>‘Stereotypen </a:t>
            </a:r>
            <a:r>
              <a:rPr lang="nl-NL" sz="2800" dirty="0"/>
              <a:t>zijn algemene beelden over de kenmerken, eigenschappen en gedrag van een groep, zoals 'mannen huilen niet'. Stereotypen zijn generalisaties en versimpelingen van de werkelijkheid, die een beeld van een groep terugbrengen tot een cliché.’ (College van Rechten voor de mens)</a:t>
            </a:r>
          </a:p>
          <a:p>
            <a:pPr marL="0" indent="0">
              <a:buNone/>
            </a:pPr>
            <a:endParaRPr lang="nl-NL" b="1" dirty="0"/>
          </a:p>
          <a:p>
            <a:pPr marL="0" indent="0">
              <a:buNone/>
            </a:pPr>
            <a:endParaRPr lang="nl-NL" b="1" dirty="0"/>
          </a:p>
          <a:p>
            <a:pPr marL="0" indent="0">
              <a:buNone/>
            </a:pPr>
            <a:endParaRPr lang="nl-NL" dirty="0"/>
          </a:p>
          <a:p>
            <a:pPr marL="0" indent="0">
              <a:buNone/>
            </a:pPr>
            <a:endParaRPr lang="nl-NL" dirty="0"/>
          </a:p>
        </p:txBody>
      </p:sp>
    </p:spTree>
    <p:extLst>
      <p:ext uri="{BB962C8B-B14F-4D97-AF65-F5344CB8AC3E}">
        <p14:creationId xmlns:p14="http://schemas.microsoft.com/office/powerpoint/2010/main" val="254286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C1E5BE-0D58-7F75-1A97-3B376715CCF5}"/>
              </a:ext>
            </a:extLst>
          </p:cNvPr>
          <p:cNvSpPr>
            <a:spLocks noGrp="1"/>
          </p:cNvSpPr>
          <p:nvPr>
            <p:ph type="title"/>
          </p:nvPr>
        </p:nvSpPr>
        <p:spPr>
          <a:xfrm>
            <a:off x="1676400" y="1229617"/>
            <a:ext cx="9677400" cy="880356"/>
          </a:xfrm>
        </p:spPr>
        <p:txBody>
          <a:bodyPr/>
          <a:lstStyle/>
          <a:p>
            <a:r>
              <a:rPr lang="nl-NL" dirty="0"/>
              <a:t>Waarom komen stereotypen vandaan?</a:t>
            </a:r>
          </a:p>
        </p:txBody>
      </p:sp>
      <p:sp>
        <p:nvSpPr>
          <p:cNvPr id="3" name="Tijdelijke aanduiding voor inhoud 2">
            <a:extLst>
              <a:ext uri="{FF2B5EF4-FFF2-40B4-BE49-F238E27FC236}">
                <a16:creationId xmlns:a16="http://schemas.microsoft.com/office/drawing/2014/main" id="{D12DEA6D-23FE-420B-956C-BF97FE8CB619}"/>
              </a:ext>
            </a:extLst>
          </p:cNvPr>
          <p:cNvSpPr>
            <a:spLocks noGrp="1"/>
          </p:cNvSpPr>
          <p:nvPr>
            <p:ph idx="1"/>
          </p:nvPr>
        </p:nvSpPr>
        <p:spPr>
          <a:xfrm>
            <a:off x="1676400" y="2109973"/>
            <a:ext cx="9677400" cy="3532340"/>
          </a:xfrm>
        </p:spPr>
        <p:txBody>
          <a:bodyPr>
            <a:normAutofit/>
          </a:bodyPr>
          <a:lstStyle/>
          <a:p>
            <a:pPr marL="0" indent="0">
              <a:lnSpc>
                <a:spcPct val="150000"/>
              </a:lnSpc>
              <a:buNone/>
            </a:pPr>
            <a:r>
              <a:rPr lang="nl-NL" sz="2400" b="1" dirty="0"/>
              <a:t>1. Oorsprong in brein</a:t>
            </a:r>
            <a:endParaRPr lang="nl-NL" sz="2400" dirty="0"/>
          </a:p>
          <a:p>
            <a:pPr marL="0" indent="0">
              <a:lnSpc>
                <a:spcPct val="150000"/>
              </a:lnSpc>
              <a:buNone/>
            </a:pPr>
            <a:r>
              <a:rPr lang="nl-NL" sz="2200" dirty="0">
                <a:solidFill>
                  <a:srgbClr val="000000"/>
                </a:solidFill>
                <a:effectLst/>
                <a:latin typeface="Trebuchet MS" panose="020B0703020202090204" pitchFamily="34" charset="0"/>
              </a:rPr>
              <a:t>Om alle informatie die we op een dag krijgen te kunnen verwerken, werken onze hersenen met algemene categorieën. Door informatie in te delen in algemene categorieën zoals stereotypen, kunnen we ons snel een beeld vormen van nieuwe en onbekende personen en situaties. Dat maakt stereotypen dus heel handig.</a:t>
            </a:r>
          </a:p>
          <a:p>
            <a:pPr marL="0" indent="0">
              <a:buNone/>
            </a:pPr>
            <a:endParaRPr lang="nl-NL" dirty="0"/>
          </a:p>
        </p:txBody>
      </p:sp>
    </p:spTree>
    <p:extLst>
      <p:ext uri="{BB962C8B-B14F-4D97-AF65-F5344CB8AC3E}">
        <p14:creationId xmlns:p14="http://schemas.microsoft.com/office/powerpoint/2010/main" val="19816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8249A-20FF-64D3-C1E7-56155EF5F9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84965B-CC35-2277-D85E-74AE39092026}"/>
              </a:ext>
            </a:extLst>
          </p:cNvPr>
          <p:cNvSpPr>
            <a:spLocks noGrp="1"/>
          </p:cNvSpPr>
          <p:nvPr>
            <p:ph type="title"/>
          </p:nvPr>
        </p:nvSpPr>
        <p:spPr>
          <a:xfrm>
            <a:off x="1676400" y="1229617"/>
            <a:ext cx="9677400" cy="880356"/>
          </a:xfrm>
        </p:spPr>
        <p:txBody>
          <a:bodyPr/>
          <a:lstStyle/>
          <a:p>
            <a:r>
              <a:rPr lang="nl-NL" dirty="0"/>
              <a:t>Waarom komen stereotypen vandaan?</a:t>
            </a:r>
          </a:p>
        </p:txBody>
      </p:sp>
      <p:sp>
        <p:nvSpPr>
          <p:cNvPr id="3" name="Tijdelijke aanduiding voor inhoud 2">
            <a:extLst>
              <a:ext uri="{FF2B5EF4-FFF2-40B4-BE49-F238E27FC236}">
                <a16:creationId xmlns:a16="http://schemas.microsoft.com/office/drawing/2014/main" id="{ABD65CFE-EC2F-495A-E6CF-DB58ACC00159}"/>
              </a:ext>
            </a:extLst>
          </p:cNvPr>
          <p:cNvSpPr>
            <a:spLocks noGrp="1"/>
          </p:cNvSpPr>
          <p:nvPr>
            <p:ph idx="1"/>
          </p:nvPr>
        </p:nvSpPr>
        <p:spPr>
          <a:xfrm>
            <a:off x="1676400" y="2109973"/>
            <a:ext cx="9677400" cy="3892794"/>
          </a:xfrm>
        </p:spPr>
        <p:txBody>
          <a:bodyPr>
            <a:normAutofit/>
          </a:bodyPr>
          <a:lstStyle/>
          <a:p>
            <a:pPr marL="0" indent="0">
              <a:lnSpc>
                <a:spcPct val="150000"/>
              </a:lnSpc>
              <a:buNone/>
            </a:pPr>
            <a:r>
              <a:rPr lang="nl-NL" sz="2400" b="1" dirty="0"/>
              <a:t>2. Standaard omgang met andere mensen</a:t>
            </a:r>
            <a:endParaRPr lang="nl-NL" sz="2400" dirty="0"/>
          </a:p>
          <a:p>
            <a:pPr marL="0" indent="0">
              <a:lnSpc>
                <a:spcPct val="150000"/>
              </a:lnSpc>
              <a:buNone/>
            </a:pPr>
            <a:r>
              <a:rPr lang="nl-NL" sz="2200" dirty="0">
                <a:solidFill>
                  <a:srgbClr val="000000"/>
                </a:solidFill>
                <a:effectLst/>
                <a:latin typeface="Trebuchet MS" panose="020B0703020202090204" pitchFamily="34" charset="0"/>
              </a:rPr>
              <a:t>Mensen verdelen de wereld in twee groepen: de groep waar ze zelf bij horen en andere groepen. Van de eigen groep, die mensen goed kennen, hebben ze een positief en genuanceerd beeld. Over andere groepen denken ze vaak negatief en ongenuanceerd: de mensen uit die groepen zien ze als allemaal hetzelfde. Precies daar ontstaan algemene, stereotype beelden.</a:t>
            </a:r>
          </a:p>
          <a:p>
            <a:pPr marL="0" indent="0">
              <a:buNone/>
            </a:pPr>
            <a:endParaRPr lang="nl-NL" dirty="0"/>
          </a:p>
        </p:txBody>
      </p:sp>
    </p:spTree>
    <p:extLst>
      <p:ext uri="{BB962C8B-B14F-4D97-AF65-F5344CB8AC3E}">
        <p14:creationId xmlns:p14="http://schemas.microsoft.com/office/powerpoint/2010/main" val="262295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E95C0D-69BB-4766-1F6F-14A2FD2F2F84}"/>
              </a:ext>
            </a:extLst>
          </p:cNvPr>
          <p:cNvSpPr>
            <a:spLocks noGrp="1"/>
          </p:cNvSpPr>
          <p:nvPr>
            <p:ph type="title"/>
          </p:nvPr>
        </p:nvSpPr>
        <p:spPr/>
        <p:txBody>
          <a:bodyPr/>
          <a:lstStyle/>
          <a:p>
            <a:r>
              <a:rPr lang="nl-NL" dirty="0"/>
              <a:t>Denken – delen - uitwisselen</a:t>
            </a:r>
          </a:p>
        </p:txBody>
      </p:sp>
      <p:sp>
        <p:nvSpPr>
          <p:cNvPr id="3" name="Tijdelijke aanduiding voor inhoud 2">
            <a:extLst>
              <a:ext uri="{FF2B5EF4-FFF2-40B4-BE49-F238E27FC236}">
                <a16:creationId xmlns:a16="http://schemas.microsoft.com/office/drawing/2014/main" id="{2EC36236-07A1-D9EB-7DF8-50B004D5F83C}"/>
              </a:ext>
            </a:extLst>
          </p:cNvPr>
          <p:cNvSpPr>
            <a:spLocks noGrp="1"/>
          </p:cNvSpPr>
          <p:nvPr>
            <p:ph idx="1"/>
          </p:nvPr>
        </p:nvSpPr>
        <p:spPr>
          <a:xfrm>
            <a:off x="1676400" y="2214377"/>
            <a:ext cx="9677400" cy="3532340"/>
          </a:xfrm>
        </p:spPr>
        <p:txBody>
          <a:bodyPr>
            <a:normAutofit/>
          </a:bodyPr>
          <a:lstStyle/>
          <a:p>
            <a:pPr marL="0" indent="0">
              <a:lnSpc>
                <a:spcPct val="150000"/>
              </a:lnSpc>
              <a:buNone/>
            </a:pPr>
            <a:r>
              <a:rPr lang="nl-NL" sz="2300" dirty="0"/>
              <a:t>Wat zijn jouw eerste gedachten wanneer je denkt aan een vos of een wolf?</a:t>
            </a:r>
            <a:br>
              <a:rPr lang="nl-NL" sz="2300" dirty="0"/>
            </a:br>
            <a:br>
              <a:rPr lang="nl-NL" sz="2300" dirty="0"/>
            </a:br>
            <a:r>
              <a:rPr lang="nl-NL" sz="2300" dirty="0"/>
              <a:t>- Noteer één minuut je eerste gedachten</a:t>
            </a:r>
          </a:p>
          <a:p>
            <a:pPr marL="0" indent="0">
              <a:lnSpc>
                <a:spcPct val="150000"/>
              </a:lnSpc>
              <a:buNone/>
            </a:pPr>
            <a:r>
              <a:rPr lang="nl-NL" sz="2300" dirty="0"/>
              <a:t>- Wissel deze uit met je buurman of buurvrouw</a:t>
            </a:r>
          </a:p>
          <a:p>
            <a:pPr marL="0" indent="0">
              <a:lnSpc>
                <a:spcPct val="150000"/>
              </a:lnSpc>
              <a:buNone/>
            </a:pPr>
            <a:r>
              <a:rPr lang="nl-NL" sz="2300" dirty="0"/>
              <a:t>- Noteer per duo zoveel mogelijk associaties: minstens vier per dier </a:t>
            </a:r>
          </a:p>
        </p:txBody>
      </p:sp>
    </p:spTree>
    <p:extLst>
      <p:ext uri="{BB962C8B-B14F-4D97-AF65-F5344CB8AC3E}">
        <p14:creationId xmlns:p14="http://schemas.microsoft.com/office/powerpoint/2010/main" val="294789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6CD949-50CE-7724-A469-A93E646E2A2A}"/>
              </a:ext>
            </a:extLst>
          </p:cNvPr>
          <p:cNvSpPr>
            <a:spLocks noGrp="1"/>
          </p:cNvSpPr>
          <p:nvPr>
            <p:ph type="title"/>
          </p:nvPr>
        </p:nvSpPr>
        <p:spPr/>
        <p:txBody>
          <a:bodyPr/>
          <a:lstStyle/>
          <a:p>
            <a:r>
              <a:rPr lang="nl-NL" dirty="0"/>
              <a:t>Samen lezen </a:t>
            </a:r>
            <a:r>
              <a:rPr lang="nl-NL" i="1" dirty="0"/>
              <a:t>Verscheurd door de wolf</a:t>
            </a:r>
          </a:p>
        </p:txBody>
      </p:sp>
      <p:sp>
        <p:nvSpPr>
          <p:cNvPr id="3" name="Tijdelijke aanduiding voor inhoud 2">
            <a:extLst>
              <a:ext uri="{FF2B5EF4-FFF2-40B4-BE49-F238E27FC236}">
                <a16:creationId xmlns:a16="http://schemas.microsoft.com/office/drawing/2014/main" id="{5B962566-F8BF-1F10-7CB0-260FC17887AF}"/>
              </a:ext>
            </a:extLst>
          </p:cNvPr>
          <p:cNvSpPr>
            <a:spLocks noGrp="1"/>
          </p:cNvSpPr>
          <p:nvPr>
            <p:ph idx="1"/>
          </p:nvPr>
        </p:nvSpPr>
        <p:spPr>
          <a:xfrm>
            <a:off x="1676400" y="2455101"/>
            <a:ext cx="6042837" cy="3532340"/>
          </a:xfrm>
        </p:spPr>
        <p:txBody>
          <a:bodyPr>
            <a:normAutofit/>
          </a:bodyPr>
          <a:lstStyle/>
          <a:p>
            <a:pPr marL="457200" indent="-457200">
              <a:lnSpc>
                <a:spcPct val="150000"/>
              </a:lnSpc>
              <a:buFont typeface="+mj-lt"/>
              <a:buAutoNum type="arabicPeriod"/>
            </a:pPr>
            <a:r>
              <a:rPr lang="nl-NL" sz="2400" dirty="0"/>
              <a:t>Welke stereotypen over de wolf </a:t>
            </a:r>
            <a:br>
              <a:rPr lang="nl-NL" sz="2400" dirty="0"/>
            </a:br>
            <a:r>
              <a:rPr lang="nl-NL" sz="2400" dirty="0"/>
              <a:t>herken je? Markeer ze.</a:t>
            </a:r>
          </a:p>
          <a:p>
            <a:pPr marL="457200" indent="-457200">
              <a:lnSpc>
                <a:spcPct val="150000"/>
              </a:lnSpc>
              <a:buFont typeface="+mj-lt"/>
              <a:buAutoNum type="arabicPeriod"/>
            </a:pPr>
            <a:r>
              <a:rPr lang="nl-NL" sz="2400" dirty="0"/>
              <a:t>In dit artikel kom je ook stereotypen over ‘De Drent’ tegen. Welke?</a:t>
            </a:r>
          </a:p>
          <a:p>
            <a:pPr marL="457200" indent="-457200">
              <a:lnSpc>
                <a:spcPct val="150000"/>
              </a:lnSpc>
              <a:buFont typeface="+mj-lt"/>
              <a:buAutoNum type="arabicPeriod"/>
            </a:pPr>
            <a:r>
              <a:rPr lang="nl-NL" sz="2400" dirty="0"/>
              <a:t>Verklaar de dubbelzinnige titel.</a:t>
            </a:r>
          </a:p>
        </p:txBody>
      </p:sp>
      <p:pic>
        <p:nvPicPr>
          <p:cNvPr id="4" name="Picture 2">
            <a:extLst>
              <a:ext uri="{FF2B5EF4-FFF2-40B4-BE49-F238E27FC236}">
                <a16:creationId xmlns:a16="http://schemas.microsoft.com/office/drawing/2014/main" id="{54D633AF-A1CE-EB90-64CC-4BC12B60A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1270" y="2214530"/>
            <a:ext cx="2539631" cy="3813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84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7D63C369-577D-0656-D9F1-83DA9FB12141}"/>
              </a:ext>
            </a:extLst>
          </p:cNvPr>
          <p:cNvSpPr>
            <a:spLocks noGrp="1"/>
          </p:cNvSpPr>
          <p:nvPr>
            <p:ph idx="1"/>
          </p:nvPr>
        </p:nvSpPr>
        <p:spPr>
          <a:xfrm>
            <a:off x="1835889" y="967562"/>
            <a:ext cx="9677400" cy="5156791"/>
          </a:xfrm>
        </p:spPr>
        <p:txBody>
          <a:bodyPr>
            <a:normAutofit fontScale="92500" lnSpcReduction="20000"/>
          </a:bodyPr>
          <a:lstStyle/>
          <a:p>
            <a:pPr marL="0" indent="0" algn="l">
              <a:lnSpc>
                <a:spcPct val="150000"/>
              </a:lnSpc>
              <a:buNone/>
            </a:pPr>
            <a:r>
              <a:rPr lang="nl-NL" b="1" i="0" u="none" strike="noStrike" dirty="0">
                <a:solidFill>
                  <a:srgbClr val="000000"/>
                </a:solidFill>
                <a:effectLst/>
              </a:rPr>
              <a:t>1. De wolf als meedogenloze roofdier</a:t>
            </a:r>
          </a:p>
          <a:p>
            <a:pPr algn="l">
              <a:lnSpc>
                <a:spcPct val="150000"/>
              </a:lnSpc>
              <a:buFont typeface="Arial" panose="020B0604020202020204" pitchFamily="34" charset="0"/>
              <a:buChar char="•"/>
            </a:pPr>
            <a:r>
              <a:rPr lang="nl-NL" b="0" i="1" u="none" strike="noStrike" dirty="0">
                <a:solidFill>
                  <a:srgbClr val="000000"/>
                </a:solidFill>
                <a:effectLst/>
              </a:rPr>
              <a:t>"Ze bijten schapen dood, grijpen koeien en veulens en het kwam zelfs tot een confrontatie met de mens."</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"’s Nachts word ik wakker van het geschreeuw van koeien die worden gegrepen."</a:t>
            </a:r>
            <a:endParaRPr lang="nl-NL" b="0" i="0" u="none" strike="noStrike" dirty="0">
              <a:solidFill>
                <a:srgbClr val="000000"/>
              </a:solidFill>
              <a:effectLst/>
            </a:endParaRPr>
          </a:p>
          <a:p>
            <a:pPr marL="0" indent="0" algn="l">
              <a:lnSpc>
                <a:spcPct val="150000"/>
              </a:lnSpc>
              <a:buNone/>
            </a:pPr>
            <a:r>
              <a:rPr lang="nl-NL" b="1" i="0" u="none" strike="noStrike" dirty="0">
                <a:solidFill>
                  <a:srgbClr val="000000"/>
                </a:solidFill>
                <a:effectLst/>
              </a:rPr>
              <a:t>2. De wolf als </a:t>
            </a:r>
            <a:r>
              <a:rPr lang="nl-NL" b="1" i="0" u="none" strike="noStrike" dirty="0" err="1">
                <a:solidFill>
                  <a:srgbClr val="000000"/>
                </a:solidFill>
                <a:effectLst/>
              </a:rPr>
              <a:t>ontwrichter</a:t>
            </a:r>
            <a:r>
              <a:rPr lang="nl-NL" b="1" i="0" u="none" strike="noStrike" dirty="0">
                <a:solidFill>
                  <a:srgbClr val="000000"/>
                </a:solidFill>
                <a:effectLst/>
              </a:rPr>
              <a:t> van de gemeenschap</a:t>
            </a:r>
          </a:p>
          <a:p>
            <a:pPr algn="l">
              <a:lnSpc>
                <a:spcPct val="150000"/>
              </a:lnSpc>
              <a:buFont typeface="Arial" panose="020B0604020202020204" pitchFamily="34" charset="0"/>
              <a:buChar char="•"/>
            </a:pPr>
            <a:r>
              <a:rPr lang="nl-NL" b="0" i="1" u="none" strike="noStrike" dirty="0">
                <a:solidFill>
                  <a:srgbClr val="000000"/>
                </a:solidFill>
                <a:effectLst/>
              </a:rPr>
              <a:t>"De wolf hoort hier niet."</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"De komst van de wolf is die hele verhouding kapot."</a:t>
            </a:r>
            <a:endParaRPr lang="nl-NL" b="0" i="0" u="none" strike="noStrike" dirty="0">
              <a:solidFill>
                <a:srgbClr val="000000"/>
              </a:solidFill>
              <a:effectLst/>
            </a:endParaRPr>
          </a:p>
          <a:p>
            <a:pPr marL="0" indent="0" algn="l">
              <a:lnSpc>
                <a:spcPct val="150000"/>
              </a:lnSpc>
              <a:buNone/>
            </a:pPr>
            <a:r>
              <a:rPr lang="nl-NL" b="1" i="0" u="none" strike="noStrike" dirty="0">
                <a:solidFill>
                  <a:srgbClr val="000000"/>
                </a:solidFill>
                <a:effectLst/>
              </a:rPr>
              <a:t>3. De wolf als oncontroleerbare indringer</a:t>
            </a:r>
          </a:p>
          <a:p>
            <a:pPr algn="l">
              <a:lnSpc>
                <a:spcPct val="150000"/>
              </a:lnSpc>
              <a:buFont typeface="Arial" panose="020B0604020202020204" pitchFamily="34" charset="0"/>
              <a:buChar char="•"/>
            </a:pPr>
            <a:r>
              <a:rPr lang="nl-NL" b="0" i="1" u="none" strike="noStrike" dirty="0">
                <a:solidFill>
                  <a:srgbClr val="000000"/>
                </a:solidFill>
                <a:effectLst/>
              </a:rPr>
              <a:t>"Als één wolf ontdekt hoe het moet, dan weet je dat de andere het gaan overnemen. Dan is het einde zoek."</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"Het is hier te vol, er zijn te veel mensen."</a:t>
            </a:r>
            <a:endParaRPr lang="nl-NL" b="0" i="0" u="none" strike="noStrike" dirty="0">
              <a:solidFill>
                <a:srgbClr val="000000"/>
              </a:solidFill>
              <a:effectLst/>
            </a:endParaRPr>
          </a:p>
          <a:p>
            <a:pPr marL="0" indent="0">
              <a:buNone/>
            </a:pPr>
            <a:endParaRPr lang="nl-NL" dirty="0"/>
          </a:p>
        </p:txBody>
      </p:sp>
    </p:spTree>
    <p:extLst>
      <p:ext uri="{BB962C8B-B14F-4D97-AF65-F5344CB8AC3E}">
        <p14:creationId xmlns:p14="http://schemas.microsoft.com/office/powerpoint/2010/main" val="315709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E4E2BCD-3DD1-3398-AE8C-D13070A65A49}"/>
              </a:ext>
            </a:extLst>
          </p:cNvPr>
          <p:cNvSpPr>
            <a:spLocks noGrp="1"/>
          </p:cNvSpPr>
          <p:nvPr>
            <p:ph idx="1"/>
          </p:nvPr>
        </p:nvSpPr>
        <p:spPr>
          <a:xfrm>
            <a:off x="1846521" y="1126031"/>
            <a:ext cx="9677400" cy="4629310"/>
          </a:xfrm>
        </p:spPr>
        <p:txBody>
          <a:bodyPr>
            <a:normAutofit fontScale="92500" lnSpcReduction="10000"/>
          </a:bodyPr>
          <a:lstStyle/>
          <a:p>
            <a:pPr marL="0" indent="0" algn="l">
              <a:lnSpc>
                <a:spcPct val="150000"/>
              </a:lnSpc>
              <a:buNone/>
            </a:pPr>
            <a:r>
              <a:rPr lang="nl-NL" b="1" i="0" u="none" strike="noStrike" dirty="0">
                <a:solidFill>
                  <a:srgbClr val="000000"/>
                </a:solidFill>
                <a:effectLst/>
              </a:rPr>
              <a:t>4. De wolf als onnodige bedreiging voor veiligheid</a:t>
            </a:r>
          </a:p>
          <a:p>
            <a:pPr algn="l">
              <a:lnSpc>
                <a:spcPct val="150000"/>
              </a:lnSpc>
              <a:buFont typeface="Arial" panose="020B0604020202020204" pitchFamily="34" charset="0"/>
              <a:buChar char="•"/>
            </a:pPr>
            <a:r>
              <a:rPr lang="nl-NL" b="0" i="1" u="none" strike="noStrike" dirty="0">
                <a:solidFill>
                  <a:srgbClr val="000000"/>
                </a:solidFill>
                <a:effectLst/>
              </a:rPr>
              <a:t>"Kinderen mogen inmiddels niet meer op de fiets naar voetbal of school, stelt ze vast."</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"Dit heb ik altijd bij me. En dan maar hopen dat de wolf daar bang van wordt en niet agressief."</a:t>
            </a:r>
            <a:endParaRPr lang="nl-NL" b="0" i="0" u="none" strike="noStrike" dirty="0">
              <a:solidFill>
                <a:srgbClr val="000000"/>
              </a:solidFill>
              <a:effectLst/>
            </a:endParaRPr>
          </a:p>
          <a:p>
            <a:pPr marL="0" indent="0" algn="l">
              <a:lnSpc>
                <a:spcPct val="150000"/>
              </a:lnSpc>
              <a:buNone/>
            </a:pPr>
            <a:r>
              <a:rPr lang="nl-NL" b="1" i="0" u="none" strike="noStrike" dirty="0">
                <a:solidFill>
                  <a:srgbClr val="000000"/>
                </a:solidFill>
                <a:effectLst/>
              </a:rPr>
              <a:t>5. De wolf als symbool van falend beleid</a:t>
            </a:r>
          </a:p>
          <a:p>
            <a:pPr algn="l">
              <a:lnSpc>
                <a:spcPct val="150000"/>
              </a:lnSpc>
              <a:buFont typeface="Arial" panose="020B0604020202020204" pitchFamily="34" charset="0"/>
              <a:buChar char="•"/>
            </a:pPr>
            <a:r>
              <a:rPr lang="nl-NL" b="0" i="1" u="none" strike="noStrike" dirty="0">
                <a:solidFill>
                  <a:srgbClr val="000000"/>
                </a:solidFill>
                <a:effectLst/>
              </a:rPr>
              <a:t>"En nu weer, met de wolf, worden mensen in de steek gelaten."</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"De wolf is vooralsnog ‘strikt beschermd’."</a:t>
            </a:r>
            <a:endParaRPr lang="nl-NL" b="0" i="0" u="none" strike="noStrike" dirty="0">
              <a:solidFill>
                <a:srgbClr val="000000"/>
              </a:solidFill>
              <a:effectLst/>
            </a:endParaRPr>
          </a:p>
          <a:p>
            <a:pPr algn="l">
              <a:lnSpc>
                <a:spcPct val="150000"/>
              </a:lnSpc>
              <a:buFont typeface="Arial" panose="020B0604020202020204" pitchFamily="34" charset="0"/>
              <a:buChar char="•"/>
            </a:pPr>
            <a:r>
              <a:rPr lang="nl-NL" b="0" i="1" u="none" strike="noStrike" dirty="0">
                <a:solidFill>
                  <a:srgbClr val="000000"/>
                </a:solidFill>
                <a:effectLst/>
              </a:rPr>
              <a:t>"Ze voelt zich in de steek gelaten door de overheid, door de media en ziet hoe de gemeenschap wordt verscheurd."</a:t>
            </a:r>
            <a:endParaRPr lang="nl-NL" b="0" i="0" u="none" strike="noStrike" dirty="0">
              <a:solidFill>
                <a:srgbClr val="000000"/>
              </a:solidFill>
              <a:effectLst/>
            </a:endParaRPr>
          </a:p>
          <a:p>
            <a:pPr marL="0" indent="0">
              <a:buNone/>
            </a:pPr>
            <a:endParaRPr lang="nl-NL" dirty="0"/>
          </a:p>
        </p:txBody>
      </p:sp>
    </p:spTree>
    <p:extLst>
      <p:ext uri="{BB962C8B-B14F-4D97-AF65-F5344CB8AC3E}">
        <p14:creationId xmlns:p14="http://schemas.microsoft.com/office/powerpoint/2010/main" val="148870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C701F0B-B2D4-2C03-E892-8D497EDCF81A}"/>
              </a:ext>
            </a:extLst>
          </p:cNvPr>
          <p:cNvSpPr>
            <a:spLocks noGrp="1"/>
          </p:cNvSpPr>
          <p:nvPr>
            <p:ph idx="1"/>
          </p:nvPr>
        </p:nvSpPr>
        <p:spPr>
          <a:xfrm>
            <a:off x="1676400" y="559397"/>
            <a:ext cx="9677400" cy="5604735"/>
          </a:xfrm>
        </p:spPr>
        <p:txBody>
          <a:bodyPr>
            <a:normAutofit lnSpcReduction="10000"/>
          </a:bodyPr>
          <a:lstStyle/>
          <a:p>
            <a:pPr algn="l">
              <a:lnSpc>
                <a:spcPct val="150000"/>
              </a:lnSpc>
            </a:pPr>
            <a:endParaRPr lang="nl-NL" sz="1800" b="0" i="0" u="none" strike="noStrike" dirty="0">
              <a:solidFill>
                <a:srgbClr val="000000"/>
              </a:solidFill>
              <a:effectLst/>
            </a:endParaRPr>
          </a:p>
          <a:p>
            <a:pPr marL="0" indent="0" algn="l">
              <a:lnSpc>
                <a:spcPct val="150000"/>
              </a:lnSpc>
              <a:buNone/>
            </a:pPr>
            <a:r>
              <a:rPr lang="nl-NL" sz="1800" b="0" i="0" u="none" strike="noStrike" dirty="0">
                <a:solidFill>
                  <a:srgbClr val="000000"/>
                </a:solidFill>
                <a:effectLst/>
              </a:rPr>
              <a:t>In de tekst zijn verschillende stereotypen over Drenten te herkennen, gebaseerd op zowel historische context als actuele gebeurtenissen:</a:t>
            </a:r>
          </a:p>
          <a:p>
            <a:pPr algn="l">
              <a:lnSpc>
                <a:spcPct val="150000"/>
              </a:lnSpc>
              <a:buFont typeface="+mj-lt"/>
              <a:buAutoNum type="arabicPeriod"/>
            </a:pPr>
            <a:r>
              <a:rPr lang="nl-NL" sz="1800" b="1" i="0" u="none" strike="noStrike" dirty="0">
                <a:solidFill>
                  <a:srgbClr val="000000"/>
                </a:solidFill>
                <a:effectLst/>
              </a:rPr>
              <a:t>Achterdocht en conservatisme</a:t>
            </a:r>
            <a:r>
              <a:rPr lang="nl-NL" sz="1800" b="0" i="0" u="none" strike="noStrike" dirty="0">
                <a:solidFill>
                  <a:srgbClr val="000000"/>
                </a:solidFill>
                <a:effectLst/>
              </a:rPr>
              <a:t>:</a:t>
            </a:r>
          </a:p>
          <a:p>
            <a:pPr marL="742950" lvl="1" indent="-285750" algn="l">
              <a:lnSpc>
                <a:spcPct val="150000"/>
              </a:lnSpc>
              <a:buFont typeface="+mj-lt"/>
              <a:buAutoNum type="arabicPeriod"/>
            </a:pPr>
            <a:r>
              <a:rPr lang="nl-NL" sz="1800" b="0" i="0" u="none" strike="noStrike" dirty="0">
                <a:solidFill>
                  <a:srgbClr val="000000"/>
                </a:solidFill>
                <a:effectLst/>
              </a:rPr>
              <a:t>Het gezegde „Uit turf, jenever en achterdocht, heeft Onze Lieve Heer de Drent gewrocht” versterkt het beeld van Drenten als wantrouwend en gesloten tegenover buitenstaanders. Dit stereotype suggereert dat Drenten zich voornamelijk richten op hun eigen gemeenschap ("</a:t>
            </a:r>
            <a:r>
              <a:rPr lang="nl-NL" sz="1800" b="0" i="0" u="none" strike="noStrike" dirty="0" err="1">
                <a:solidFill>
                  <a:srgbClr val="000000"/>
                </a:solidFill>
                <a:effectLst/>
              </a:rPr>
              <a:t>oeze</a:t>
            </a:r>
            <a:r>
              <a:rPr lang="nl-NL" sz="1800" b="0" i="0" u="none" strike="noStrike" dirty="0">
                <a:solidFill>
                  <a:srgbClr val="000000"/>
                </a:solidFill>
                <a:effectLst/>
              </a:rPr>
              <a:t> volk") en weinig openstaan voor invloeden van buitenaf.</a:t>
            </a:r>
          </a:p>
          <a:p>
            <a:pPr algn="l">
              <a:lnSpc>
                <a:spcPct val="150000"/>
              </a:lnSpc>
              <a:buFont typeface="+mj-lt"/>
              <a:buAutoNum type="arabicPeriod"/>
            </a:pPr>
            <a:r>
              <a:rPr lang="nl-NL" sz="1800" b="1" i="0" u="none" strike="noStrike" dirty="0">
                <a:solidFill>
                  <a:srgbClr val="000000"/>
                </a:solidFill>
                <a:effectLst/>
              </a:rPr>
              <a:t>Verzet tegen verandering en modernisering</a:t>
            </a:r>
            <a:r>
              <a:rPr lang="nl-NL" sz="1800" b="0" i="0" u="none" strike="noStrike" dirty="0">
                <a:solidFill>
                  <a:srgbClr val="000000"/>
                </a:solidFill>
                <a:effectLst/>
              </a:rPr>
              <a:t>:</a:t>
            </a:r>
          </a:p>
          <a:p>
            <a:pPr marL="742950" lvl="1" indent="-285750" algn="l">
              <a:lnSpc>
                <a:spcPct val="150000"/>
              </a:lnSpc>
              <a:buFont typeface="+mj-lt"/>
              <a:buAutoNum type="arabicPeriod"/>
            </a:pPr>
            <a:r>
              <a:rPr lang="nl-NL" sz="1800" b="0" i="0" u="none" strike="noStrike" dirty="0">
                <a:solidFill>
                  <a:srgbClr val="000000"/>
                </a:solidFill>
                <a:effectLst/>
              </a:rPr>
              <a:t>De weerstand tegen de terugkeer van de wolf wordt neergezet als een clash tussen een traditionele plattelandsmentaliteit en stedelijke of wetenschappelijke visies. Drenten zoals Bertus Gort worden getoond als pragmatische, no-nonsense types die worstelen met regelgeving en maatregelen die niet aansluiten op hun leefstijl.</a:t>
            </a:r>
          </a:p>
          <a:p>
            <a:pPr marL="0" indent="0">
              <a:buNone/>
            </a:pPr>
            <a:endParaRPr lang="nl-NL" dirty="0"/>
          </a:p>
        </p:txBody>
      </p:sp>
    </p:spTree>
    <p:extLst>
      <p:ext uri="{BB962C8B-B14F-4D97-AF65-F5344CB8AC3E}">
        <p14:creationId xmlns:p14="http://schemas.microsoft.com/office/powerpoint/2010/main" val="5963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0E92C-0A7C-C6CA-2DD3-5DACB8F465E1}"/>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C258B50-2004-3456-8806-83D31DBBF527}"/>
              </a:ext>
            </a:extLst>
          </p:cNvPr>
          <p:cNvSpPr>
            <a:spLocks noGrp="1"/>
          </p:cNvSpPr>
          <p:nvPr>
            <p:ph idx="1"/>
          </p:nvPr>
        </p:nvSpPr>
        <p:spPr>
          <a:xfrm>
            <a:off x="1837765" y="1253265"/>
            <a:ext cx="9677400" cy="5604735"/>
          </a:xfrm>
        </p:spPr>
        <p:txBody>
          <a:bodyPr>
            <a:normAutofit/>
          </a:bodyPr>
          <a:lstStyle/>
          <a:p>
            <a:pPr>
              <a:lnSpc>
                <a:spcPct val="150000"/>
              </a:lnSpc>
              <a:buFont typeface="+mj-lt"/>
              <a:buAutoNum type="arabicPeriod" startAt="3"/>
            </a:pPr>
            <a:r>
              <a:rPr lang="nl-NL" sz="1800" b="1" dirty="0">
                <a:solidFill>
                  <a:srgbClr val="000000"/>
                </a:solidFill>
              </a:rPr>
              <a:t>Boerenmentaliteit en gehechtheid aan tradities</a:t>
            </a:r>
            <a:r>
              <a:rPr lang="nl-NL" sz="1800" dirty="0">
                <a:solidFill>
                  <a:srgbClr val="000000"/>
                </a:solidFill>
              </a:rPr>
              <a:t>:</a:t>
            </a:r>
          </a:p>
          <a:p>
            <a:pPr marL="742950" lvl="1" indent="-285750">
              <a:lnSpc>
                <a:spcPct val="150000"/>
              </a:lnSpc>
              <a:buFont typeface="+mj-lt"/>
              <a:buAutoNum type="arabicPeriod"/>
            </a:pPr>
            <a:r>
              <a:rPr lang="nl-NL" sz="1800" dirty="0" err="1">
                <a:solidFill>
                  <a:srgbClr val="000000"/>
                </a:solidFill>
              </a:rPr>
              <a:t>Gort's</a:t>
            </a:r>
            <a:r>
              <a:rPr lang="nl-NL" sz="1800" dirty="0">
                <a:solidFill>
                  <a:srgbClr val="000000"/>
                </a:solidFill>
              </a:rPr>
              <a:t> verhaal over zijn levenslange betrokkenheid bij de schapenhouderij schetst een beeld van Drenten als traditioneel en sterk verbonden met landbouw en veeteelt. De frustratie over de impact van de wolf benadrukt hun sterke emotionele band met hun dieren en hun moeite om moderne problemen te accepteren.</a:t>
            </a:r>
          </a:p>
          <a:p>
            <a:pPr>
              <a:lnSpc>
                <a:spcPct val="150000"/>
              </a:lnSpc>
              <a:buFont typeface="+mj-lt"/>
              <a:buAutoNum type="arabicPeriod" startAt="3"/>
            </a:pPr>
            <a:r>
              <a:rPr lang="nl-NL" sz="1800" b="1" dirty="0">
                <a:solidFill>
                  <a:srgbClr val="000000"/>
                </a:solidFill>
              </a:rPr>
              <a:t>Afstand tot stedelijke elite</a:t>
            </a:r>
            <a:r>
              <a:rPr lang="nl-NL" sz="1800" dirty="0">
                <a:solidFill>
                  <a:srgbClr val="000000"/>
                </a:solidFill>
              </a:rPr>
              <a:t>:</a:t>
            </a:r>
          </a:p>
          <a:p>
            <a:pPr marL="742950" lvl="1" indent="-285750">
              <a:lnSpc>
                <a:spcPct val="150000"/>
              </a:lnSpc>
              <a:buFont typeface="+mj-lt"/>
              <a:buAutoNum type="arabicPeriod"/>
            </a:pPr>
            <a:r>
              <a:rPr lang="nl-NL" sz="1800" dirty="0">
                <a:solidFill>
                  <a:srgbClr val="000000"/>
                </a:solidFill>
              </a:rPr>
              <a:t>Drenten worden neergezet als sceptisch over "stadse journalisten" en "natuurbeschermers" die hun situatie niet zouden begrijpen. Dit suggereert een kloof tussen de plattelandsbewoners en stedelijke elites, met de implicatie dat stedelingen een romantisch en geïdealiseerd beeld hebben van de natuur.</a:t>
            </a:r>
          </a:p>
          <a:p>
            <a:pPr marL="0" indent="0">
              <a:buNone/>
            </a:pPr>
            <a:endParaRPr lang="nl-NL" dirty="0"/>
          </a:p>
        </p:txBody>
      </p:sp>
    </p:spTree>
    <p:extLst>
      <p:ext uri="{BB962C8B-B14F-4D97-AF65-F5344CB8AC3E}">
        <p14:creationId xmlns:p14="http://schemas.microsoft.com/office/powerpoint/2010/main" val="84631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58E6F-7E7D-38A2-838C-D38002F3CC36}"/>
              </a:ext>
            </a:extLst>
          </p:cNvPr>
          <p:cNvSpPr>
            <a:spLocks noGrp="1"/>
          </p:cNvSpPr>
          <p:nvPr>
            <p:ph type="title"/>
          </p:nvPr>
        </p:nvSpPr>
        <p:spPr/>
        <p:txBody>
          <a:bodyPr/>
          <a:lstStyle/>
          <a:p>
            <a:r>
              <a:rPr lang="nl-NL" dirty="0"/>
              <a:t>Huiswerkopdracht</a:t>
            </a:r>
          </a:p>
        </p:txBody>
      </p:sp>
      <p:sp>
        <p:nvSpPr>
          <p:cNvPr id="3" name="Tijdelijke aanduiding voor inhoud 2">
            <a:extLst>
              <a:ext uri="{FF2B5EF4-FFF2-40B4-BE49-F238E27FC236}">
                <a16:creationId xmlns:a16="http://schemas.microsoft.com/office/drawing/2014/main" id="{D80FC423-7AD9-429C-E8EF-B1177974E7C9}"/>
              </a:ext>
            </a:extLst>
          </p:cNvPr>
          <p:cNvSpPr>
            <a:spLocks noGrp="1"/>
          </p:cNvSpPr>
          <p:nvPr>
            <p:ph idx="1"/>
          </p:nvPr>
        </p:nvSpPr>
        <p:spPr>
          <a:xfrm>
            <a:off x="1676400" y="2214377"/>
            <a:ext cx="9677400" cy="3532340"/>
          </a:xfrm>
        </p:spPr>
        <p:txBody>
          <a:bodyPr>
            <a:normAutofit/>
          </a:bodyPr>
          <a:lstStyle/>
          <a:p>
            <a:pPr marL="0" indent="0">
              <a:lnSpc>
                <a:spcPct val="150000"/>
              </a:lnSpc>
              <a:buNone/>
            </a:pPr>
            <a:r>
              <a:rPr lang="nl-NL" sz="2500" dirty="0"/>
              <a:t>Vraag aan je ouders of ze weten wat stereotypering is en waar zij als eerste aan denken bij een vos of een wolf. </a:t>
            </a:r>
            <a:br>
              <a:rPr lang="nl-NL" sz="2500" dirty="0"/>
            </a:br>
            <a:br>
              <a:rPr lang="nl-NL" sz="2500" dirty="0"/>
            </a:br>
            <a:r>
              <a:rPr lang="nl-NL" sz="2500" dirty="0"/>
              <a:t>Noteer de antwoorden in je schrift. </a:t>
            </a:r>
          </a:p>
        </p:txBody>
      </p:sp>
    </p:spTree>
    <p:extLst>
      <p:ext uri="{BB962C8B-B14F-4D97-AF65-F5344CB8AC3E}">
        <p14:creationId xmlns:p14="http://schemas.microsoft.com/office/powerpoint/2010/main" val="1564738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EE3FB-2680-25BC-10C4-9C50F1EFB7F4}"/>
              </a:ext>
            </a:extLst>
          </p:cNvPr>
          <p:cNvSpPr>
            <a:spLocks noGrp="1"/>
          </p:cNvSpPr>
          <p:nvPr>
            <p:ph type="title"/>
          </p:nvPr>
        </p:nvSpPr>
        <p:spPr>
          <a:xfrm>
            <a:off x="1665767" y="1281404"/>
            <a:ext cx="9677400" cy="880356"/>
          </a:xfrm>
        </p:spPr>
        <p:txBody>
          <a:bodyPr>
            <a:normAutofit/>
          </a:bodyPr>
          <a:lstStyle/>
          <a:p>
            <a:r>
              <a:rPr lang="nl-NL" sz="3200" dirty="0"/>
              <a:t>Vossenspreekwoorden en wolvenuitdrukkingen</a:t>
            </a:r>
          </a:p>
        </p:txBody>
      </p:sp>
      <p:pic>
        <p:nvPicPr>
          <p:cNvPr id="3074" name="Picture 2" descr="What is Kahoot! and How Does it Work for Teachers? Tips &amp; Tricks | Tech &amp;  Learning">
            <a:extLst>
              <a:ext uri="{FF2B5EF4-FFF2-40B4-BE49-F238E27FC236}">
                <a16:creationId xmlns:a16="http://schemas.microsoft.com/office/drawing/2014/main" id="{C4EBF1C5-67A2-70E4-DF06-047C6C7EE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923" y="2161760"/>
            <a:ext cx="6682154" cy="375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45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C5D1B-541C-9483-99BA-3F90689C623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6DEA6709-0723-D841-E0C4-92E7666B8BA8}"/>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EB4063B2-55C2-DFD6-B18C-F2C057B42AC1}"/>
              </a:ext>
            </a:extLst>
          </p:cNvPr>
          <p:cNvSpPr/>
          <p:nvPr/>
        </p:nvSpPr>
        <p:spPr>
          <a:xfrm>
            <a:off x="4573123" y="1424875"/>
            <a:ext cx="1655905" cy="149821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547E1E40-8B13-887A-E541-C5B19E7BBFC4}"/>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BA252203-B3D8-2358-346F-5E32717D1FC5}"/>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C62E29A9-781C-15C1-E269-EC72AA84B118}"/>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DD501C35-3B05-2CF8-FE85-9D17B2EB35A0}"/>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153C61C8-6986-06C8-B3D2-8FC1C51F2F49}"/>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DEE22925-DBD8-696B-1918-336A1A0517E7}"/>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A5CE469E-7902-116D-2F3F-822BCCC5BE4E}"/>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5BEF85A1-A213-0CAE-9DB5-9ED53F7C9C93}"/>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875D3A58-2F05-A64E-46E8-B280D4D9AB2C}"/>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A2C51FD8-87AD-B984-908D-7B95891BBAE1}"/>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87FB50CA-B2F8-5EE0-C7A9-1D3DE81F6C8A}"/>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697B6B0A-1ECC-5599-7161-98290DBC35A2}"/>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2511449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FD6C7-FB22-D78A-B30E-E1105F9F5958}"/>
              </a:ext>
            </a:extLst>
          </p:cNvPr>
          <p:cNvSpPr>
            <a:spLocks noGrp="1"/>
          </p:cNvSpPr>
          <p:nvPr>
            <p:ph type="title"/>
          </p:nvPr>
        </p:nvSpPr>
        <p:spPr>
          <a:xfrm>
            <a:off x="1676400" y="1125910"/>
            <a:ext cx="9677400" cy="1036377"/>
          </a:xfrm>
          <a:solidFill>
            <a:schemeClr val="bg1"/>
          </a:solidFill>
        </p:spPr>
        <p:txBody>
          <a:bodyPr>
            <a:normAutofit fontScale="90000"/>
          </a:bodyPr>
          <a:lstStyle/>
          <a:p>
            <a:r>
              <a:rPr lang="nl-NL" dirty="0"/>
              <a:t>Les 2 Van vossen in verhalen: Vossen, wolven en de fabelliteratuur</a:t>
            </a:r>
          </a:p>
        </p:txBody>
      </p:sp>
      <p:sp>
        <p:nvSpPr>
          <p:cNvPr id="3" name="Tijdelijke aanduiding voor inhoud 2">
            <a:extLst>
              <a:ext uri="{FF2B5EF4-FFF2-40B4-BE49-F238E27FC236}">
                <a16:creationId xmlns:a16="http://schemas.microsoft.com/office/drawing/2014/main" id="{7A36B385-50F3-2187-E5B4-49635D87E4DA}"/>
              </a:ext>
            </a:extLst>
          </p:cNvPr>
          <p:cNvSpPr>
            <a:spLocks noGrp="1"/>
          </p:cNvSpPr>
          <p:nvPr>
            <p:ph idx="1"/>
          </p:nvPr>
        </p:nvSpPr>
        <p:spPr/>
        <p:txBody>
          <a:bodyPr>
            <a:normAutofit lnSpcReduction="10000"/>
          </a:bodyPr>
          <a:lstStyle/>
          <a:p>
            <a:pPr marL="0" indent="0">
              <a:buNone/>
            </a:pPr>
            <a:r>
              <a:rPr lang="nl-NL" b="1" dirty="0">
                <a:solidFill>
                  <a:schemeClr val="tx1"/>
                </a:solidFill>
              </a:rPr>
              <a:t>Leerdoelen</a:t>
            </a:r>
          </a:p>
          <a:p>
            <a:pPr>
              <a:lnSpc>
                <a:spcPct val="150000"/>
              </a:lnSpc>
            </a:pPr>
            <a:r>
              <a:rPr lang="nl-NL" dirty="0">
                <a:solidFill>
                  <a:schemeClr val="tx1"/>
                </a:solidFill>
              </a:rPr>
              <a:t>Je weet waarom dieren in verhalen vaste eigenschappen hebben.</a:t>
            </a:r>
          </a:p>
          <a:p>
            <a:pPr>
              <a:lnSpc>
                <a:spcPct val="150000"/>
              </a:lnSpc>
            </a:pPr>
            <a:r>
              <a:rPr lang="nl-NL" dirty="0">
                <a:solidFill>
                  <a:schemeClr val="tx1"/>
                </a:solidFill>
              </a:rPr>
              <a:t>Je ontdekt dat de stereotypen over vossen en wolven al sinds de Oudheid bestaan.</a:t>
            </a:r>
          </a:p>
          <a:p>
            <a:pPr>
              <a:lnSpc>
                <a:spcPct val="150000"/>
              </a:lnSpc>
            </a:pPr>
            <a:r>
              <a:rPr lang="nl-NL" dirty="0">
                <a:solidFill>
                  <a:schemeClr val="tx1"/>
                </a:solidFill>
              </a:rPr>
              <a:t>Je weet wat een fabel is en wie de bekendste fabelauteurs zijn.</a:t>
            </a:r>
          </a:p>
          <a:p>
            <a:pPr>
              <a:lnSpc>
                <a:spcPct val="150000"/>
              </a:lnSpc>
            </a:pPr>
            <a:r>
              <a:rPr lang="nl-NL" dirty="0">
                <a:solidFill>
                  <a:schemeClr val="tx1"/>
                </a:solidFill>
              </a:rPr>
              <a:t>Je leert de inhoud en boodschap van een aantal wolven- en vossenfabels kennen.</a:t>
            </a:r>
          </a:p>
          <a:p>
            <a:pPr>
              <a:lnSpc>
                <a:spcPct val="150000"/>
              </a:lnSpc>
            </a:pPr>
            <a:r>
              <a:rPr lang="nl-NL" dirty="0">
                <a:solidFill>
                  <a:schemeClr val="tx1"/>
                </a:solidFill>
              </a:rPr>
              <a:t>Je weet aan wie deze verhalen verteld werden (en waarom).</a:t>
            </a:r>
          </a:p>
          <a:p>
            <a:pPr marL="0" indent="0">
              <a:buNone/>
            </a:pPr>
            <a:endParaRPr lang="nl-NL" dirty="0"/>
          </a:p>
        </p:txBody>
      </p:sp>
    </p:spTree>
    <p:extLst>
      <p:ext uri="{BB962C8B-B14F-4D97-AF65-F5344CB8AC3E}">
        <p14:creationId xmlns:p14="http://schemas.microsoft.com/office/powerpoint/2010/main" val="241201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0E86FF70-CF4C-E181-7CE5-0ECB861CA547}"/>
              </a:ext>
            </a:extLst>
          </p:cNvPr>
          <p:cNvSpPr/>
          <p:nvPr/>
        </p:nvSpPr>
        <p:spPr>
          <a:xfrm>
            <a:off x="1097280" y="1097280"/>
            <a:ext cx="2574388" cy="1252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kstvak 1">
            <a:extLst>
              <a:ext uri="{FF2B5EF4-FFF2-40B4-BE49-F238E27FC236}">
                <a16:creationId xmlns:a16="http://schemas.microsoft.com/office/drawing/2014/main" id="{E796053A-2DD7-05F9-2F02-C8E3A64E8CD5}"/>
              </a:ext>
            </a:extLst>
          </p:cNvPr>
          <p:cNvSpPr txBox="1"/>
          <p:nvPr/>
        </p:nvSpPr>
        <p:spPr>
          <a:xfrm>
            <a:off x="556014" y="2349305"/>
            <a:ext cx="8318809" cy="1768113"/>
          </a:xfrm>
          <a:prstGeom prst="rect">
            <a:avLst/>
          </a:prstGeom>
          <a:noFill/>
        </p:spPr>
        <p:txBody>
          <a:bodyPr wrap="square" rtlCol="0">
            <a:spAutoFit/>
          </a:bodyPr>
          <a:lstStyle/>
          <a:p>
            <a:pPr>
              <a:lnSpc>
                <a:spcPct val="150000"/>
              </a:lnSpc>
            </a:pPr>
            <a:r>
              <a:rPr lang="nl-NL" sz="2500" dirty="0"/>
              <a:t>Draag het gedicht voor van </a:t>
            </a:r>
            <a:r>
              <a:rPr lang="nl-NL" sz="2500" i="1" dirty="0"/>
              <a:t>De vos van Imme Dros</a:t>
            </a:r>
            <a:br>
              <a:rPr lang="nl-NL" sz="2500" i="1" dirty="0"/>
            </a:br>
            <a:br>
              <a:rPr lang="nl-NL" sz="2500" i="1" dirty="0"/>
            </a:br>
            <a:r>
              <a:rPr lang="nl-NL" sz="2500" i="1" dirty="0"/>
              <a:t>Uit: Ik wou dat ik een vogel was, Uitgeverij </a:t>
            </a:r>
            <a:r>
              <a:rPr lang="nl-NL" sz="2500" i="1" dirty="0" err="1"/>
              <a:t>Ploegsma</a:t>
            </a:r>
            <a:r>
              <a:rPr lang="nl-NL" sz="2500" i="1" dirty="0"/>
              <a:t> (2019) </a:t>
            </a:r>
          </a:p>
        </p:txBody>
      </p:sp>
      <p:pic>
        <p:nvPicPr>
          <p:cNvPr id="1026" name="Picture 2" descr="Ik wou dat ik een vogel was">
            <a:extLst>
              <a:ext uri="{FF2B5EF4-FFF2-40B4-BE49-F238E27FC236}">
                <a16:creationId xmlns:a16="http://schemas.microsoft.com/office/drawing/2014/main" id="{34E19280-B3C6-C655-0151-FA42F1249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0110" y="1835876"/>
            <a:ext cx="2585876" cy="318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642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C769D7A-9790-12CB-FF40-ADA7B5BA0DDC}"/>
              </a:ext>
            </a:extLst>
          </p:cNvPr>
          <p:cNvPicPr>
            <a:picLocks noChangeAspect="1"/>
          </p:cNvPicPr>
          <p:nvPr/>
        </p:nvPicPr>
        <p:blipFill>
          <a:blip r:embed="rId2"/>
          <a:stretch>
            <a:fillRect/>
          </a:stretch>
        </p:blipFill>
        <p:spPr>
          <a:xfrm>
            <a:off x="0" y="815926"/>
            <a:ext cx="10254378" cy="6267561"/>
          </a:xfrm>
          <a:prstGeom prst="rect">
            <a:avLst/>
          </a:prstGeom>
        </p:spPr>
      </p:pic>
      <p:sp>
        <p:nvSpPr>
          <p:cNvPr id="5" name="Tekstvak 4">
            <a:extLst>
              <a:ext uri="{FF2B5EF4-FFF2-40B4-BE49-F238E27FC236}">
                <a16:creationId xmlns:a16="http://schemas.microsoft.com/office/drawing/2014/main" id="{3ECF4911-B978-7DE1-A343-9D9A979ABD37}"/>
              </a:ext>
            </a:extLst>
          </p:cNvPr>
          <p:cNvSpPr txBox="1"/>
          <p:nvPr/>
        </p:nvSpPr>
        <p:spPr>
          <a:xfrm>
            <a:off x="10254378" y="5883158"/>
            <a:ext cx="2161735" cy="1200329"/>
          </a:xfrm>
          <a:prstGeom prst="rect">
            <a:avLst/>
          </a:prstGeom>
          <a:solidFill>
            <a:schemeClr val="bg1"/>
          </a:solidFill>
        </p:spPr>
        <p:txBody>
          <a:bodyPr wrap="square" rtlCol="0">
            <a:spAutoFit/>
          </a:bodyPr>
          <a:lstStyle/>
          <a:p>
            <a:endParaRPr lang="nl-NL" dirty="0"/>
          </a:p>
          <a:p>
            <a:endParaRPr lang="nl-NL" dirty="0"/>
          </a:p>
          <a:p>
            <a:endParaRPr lang="nl-NL" dirty="0"/>
          </a:p>
          <a:p>
            <a:endParaRPr lang="nl-NL" dirty="0"/>
          </a:p>
        </p:txBody>
      </p:sp>
      <p:sp>
        <p:nvSpPr>
          <p:cNvPr id="2" name="Tekstvak 1">
            <a:extLst>
              <a:ext uri="{FF2B5EF4-FFF2-40B4-BE49-F238E27FC236}">
                <a16:creationId xmlns:a16="http://schemas.microsoft.com/office/drawing/2014/main" id="{2FF40787-AA19-BA59-C901-AAA3AD8F870D}"/>
              </a:ext>
            </a:extLst>
          </p:cNvPr>
          <p:cNvSpPr txBox="1"/>
          <p:nvPr/>
        </p:nvSpPr>
        <p:spPr>
          <a:xfrm>
            <a:off x="4131339" y="1237785"/>
            <a:ext cx="3302764" cy="369332"/>
          </a:xfrm>
          <a:prstGeom prst="rect">
            <a:avLst/>
          </a:prstGeom>
          <a:noFill/>
        </p:spPr>
        <p:txBody>
          <a:bodyPr wrap="none" rtlCol="0">
            <a:spAutoFit/>
          </a:bodyPr>
          <a:lstStyle/>
          <a:p>
            <a:r>
              <a:rPr lang="nl-NL" b="1" dirty="0"/>
              <a:t>Bespreking huiswerkopdracht</a:t>
            </a:r>
          </a:p>
        </p:txBody>
      </p:sp>
    </p:spTree>
    <p:extLst>
      <p:ext uri="{BB962C8B-B14F-4D97-AF65-F5344CB8AC3E}">
        <p14:creationId xmlns:p14="http://schemas.microsoft.com/office/powerpoint/2010/main" val="293037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33188-8C71-DD57-CFA9-15B6E6D2EA00}"/>
              </a:ext>
            </a:extLst>
          </p:cNvPr>
          <p:cNvSpPr>
            <a:spLocks noGrp="1"/>
          </p:cNvSpPr>
          <p:nvPr>
            <p:ph type="title"/>
          </p:nvPr>
        </p:nvSpPr>
        <p:spPr>
          <a:xfrm>
            <a:off x="1676400" y="1215506"/>
            <a:ext cx="9677400" cy="998871"/>
          </a:xfrm>
          <a:solidFill>
            <a:schemeClr val="bg1"/>
          </a:solidFill>
        </p:spPr>
        <p:txBody>
          <a:bodyPr>
            <a:normAutofit fontScale="90000"/>
          </a:bodyPr>
          <a:lstStyle/>
          <a:p>
            <a:r>
              <a:rPr lang="nl-NL" dirty="0"/>
              <a:t>Opdracht in tweetallen</a:t>
            </a:r>
            <a:br>
              <a:rPr lang="nl-NL" dirty="0"/>
            </a:br>
            <a:endParaRPr lang="nl-NL" dirty="0"/>
          </a:p>
        </p:txBody>
      </p:sp>
      <p:sp>
        <p:nvSpPr>
          <p:cNvPr id="3" name="Tijdelijke aanduiding voor inhoud 2">
            <a:extLst>
              <a:ext uri="{FF2B5EF4-FFF2-40B4-BE49-F238E27FC236}">
                <a16:creationId xmlns:a16="http://schemas.microsoft.com/office/drawing/2014/main" id="{2B48A8C5-E096-79BF-8FEC-004EC3A66D1E}"/>
              </a:ext>
            </a:extLst>
          </p:cNvPr>
          <p:cNvSpPr>
            <a:spLocks noGrp="1"/>
          </p:cNvSpPr>
          <p:nvPr>
            <p:ph idx="1"/>
          </p:nvPr>
        </p:nvSpPr>
        <p:spPr>
          <a:xfrm>
            <a:off x="1676400" y="2110154"/>
            <a:ext cx="9677400" cy="3532340"/>
          </a:xfrm>
        </p:spPr>
        <p:txBody>
          <a:bodyPr/>
          <a:lstStyle/>
          <a:p>
            <a:pPr marL="228600" indent="0">
              <a:lnSpc>
                <a:spcPct val="150000"/>
              </a:lnSpc>
              <a:buNone/>
            </a:pPr>
            <a:r>
              <a:rPr lang="nl-NL" sz="2500" b="1" kern="100" dirty="0">
                <a:solidFill>
                  <a:schemeClr val="tx1"/>
                </a:solidFill>
                <a:effectLst/>
                <a:latin typeface="Arial" panose="020B0604020202020204" pitchFamily="34" charset="0"/>
                <a:ea typeface="Aptos" panose="020B0004020202020204" pitchFamily="34" charset="0"/>
              </a:rPr>
              <a:t>Instructie </a:t>
            </a:r>
          </a:p>
          <a:p>
            <a:pPr marL="342900" lvl="0" indent="-342900">
              <a:lnSpc>
                <a:spcPct val="150000"/>
              </a:lnSpc>
              <a:buFont typeface="Arial" panose="020B0604020202020204" pitchFamily="34" charset="0"/>
              <a:buChar char="-"/>
            </a:pPr>
            <a:r>
              <a:rPr lang="nl-NL" sz="2500" b="0" kern="100" dirty="0">
                <a:solidFill>
                  <a:schemeClr val="tx1"/>
                </a:solidFill>
                <a:effectLst/>
                <a:latin typeface="Arial" panose="020B0604020202020204" pitchFamily="34" charset="0"/>
                <a:ea typeface="Aptos" panose="020B0004020202020204" pitchFamily="34" charset="0"/>
              </a:rPr>
              <a:t>Lees om de beurt een fabel hardop voor, de ander leest mee. </a:t>
            </a:r>
            <a:endParaRPr lang="nl-NL" sz="2500" b="1" kern="100" dirty="0">
              <a:solidFill>
                <a:schemeClr val="tx1"/>
              </a:solidFill>
              <a:effectLst/>
              <a:latin typeface="Arial" panose="020B0604020202020204" pitchFamily="34" charset="0"/>
              <a:ea typeface="Aptos" panose="020B0004020202020204" pitchFamily="34" charset="0"/>
            </a:endParaRPr>
          </a:p>
          <a:p>
            <a:pPr marL="342900" lvl="0" indent="-342900">
              <a:lnSpc>
                <a:spcPct val="150000"/>
              </a:lnSpc>
              <a:buFont typeface="Arial" panose="020B0604020202020204" pitchFamily="34" charset="0"/>
              <a:buChar char="-"/>
            </a:pPr>
            <a:r>
              <a:rPr lang="nl-NL" sz="2500" b="0" kern="100" dirty="0">
                <a:solidFill>
                  <a:schemeClr val="tx1"/>
                </a:solidFill>
                <a:effectLst/>
                <a:latin typeface="Arial" panose="020B0604020202020204" pitchFamily="34" charset="0"/>
                <a:ea typeface="Aptos" panose="020B0004020202020204" pitchFamily="34" charset="0"/>
              </a:rPr>
              <a:t>Schrijf na het lezen jullie eerste reactie(s) op.</a:t>
            </a:r>
            <a:endParaRPr lang="nl-NL" sz="2500" b="1" kern="100" dirty="0">
              <a:solidFill>
                <a:schemeClr val="tx1"/>
              </a:solidFill>
              <a:effectLst/>
              <a:latin typeface="Arial" panose="020B0604020202020204" pitchFamily="34" charset="0"/>
              <a:ea typeface="Aptos" panose="020B0004020202020204" pitchFamily="34" charset="0"/>
            </a:endParaRPr>
          </a:p>
          <a:p>
            <a:pPr marL="342900" lvl="0" indent="-342900">
              <a:lnSpc>
                <a:spcPct val="150000"/>
              </a:lnSpc>
              <a:buFont typeface="Arial" panose="020B0604020202020204" pitchFamily="34" charset="0"/>
              <a:buChar char="-"/>
            </a:pPr>
            <a:r>
              <a:rPr lang="nl-NL" sz="2500" b="0" kern="100" dirty="0">
                <a:solidFill>
                  <a:schemeClr val="tx1"/>
                </a:solidFill>
                <a:effectLst/>
                <a:latin typeface="Arial" panose="020B0604020202020204" pitchFamily="34" charset="0"/>
                <a:ea typeface="Aptos" panose="020B0004020202020204" pitchFamily="34" charset="0"/>
              </a:rPr>
              <a:t>Welke morele les of boodschap geeft de tekst?</a:t>
            </a:r>
            <a:endParaRPr lang="nl-NL" sz="2500" b="1" kern="100" dirty="0">
              <a:solidFill>
                <a:schemeClr val="tx1"/>
              </a:solidFill>
              <a:effectLst/>
              <a:latin typeface="Arial" panose="020B0604020202020204" pitchFamily="34" charset="0"/>
              <a:ea typeface="Aptos" panose="020B0004020202020204" pitchFamily="34" charset="0"/>
            </a:endParaRPr>
          </a:p>
          <a:p>
            <a:pPr marL="342900" lvl="0" indent="-342900">
              <a:lnSpc>
                <a:spcPct val="150000"/>
              </a:lnSpc>
              <a:buFont typeface="Arial" panose="020B0604020202020204" pitchFamily="34" charset="0"/>
              <a:buChar char="-"/>
            </a:pPr>
            <a:r>
              <a:rPr lang="nl-NL" sz="2500" b="0" kern="100" dirty="0">
                <a:solidFill>
                  <a:schemeClr val="tx1"/>
                </a:solidFill>
                <a:effectLst/>
                <a:latin typeface="Arial" panose="020B0604020202020204" pitchFamily="34" charset="0"/>
                <a:ea typeface="Aptos" panose="020B0004020202020204" pitchFamily="34" charset="0"/>
              </a:rPr>
              <a:t>Wat voor cijfer geef je deze tekst? </a:t>
            </a:r>
            <a:endParaRPr lang="nl-NL" sz="2500" b="1" kern="100" dirty="0">
              <a:solidFill>
                <a:schemeClr val="tx1"/>
              </a:solidFill>
              <a:effectLst/>
              <a:latin typeface="Arial" panose="020B0604020202020204" pitchFamily="34" charset="0"/>
              <a:ea typeface="Aptos" panose="020B0004020202020204" pitchFamily="34" charset="0"/>
            </a:endParaRPr>
          </a:p>
          <a:p>
            <a:pPr marL="0" indent="0">
              <a:buNone/>
            </a:pPr>
            <a:endParaRPr lang="nl-NL" dirty="0"/>
          </a:p>
        </p:txBody>
      </p:sp>
    </p:spTree>
    <p:extLst>
      <p:ext uri="{BB962C8B-B14F-4D97-AF65-F5344CB8AC3E}">
        <p14:creationId xmlns:p14="http://schemas.microsoft.com/office/powerpoint/2010/main" val="2768459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2B3033CA-B162-3480-D19B-9AC84E6D56A9}"/>
              </a:ext>
            </a:extLst>
          </p:cNvPr>
          <p:cNvSpPr txBox="1"/>
          <p:nvPr/>
        </p:nvSpPr>
        <p:spPr>
          <a:xfrm>
            <a:off x="970671" y="1026942"/>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jongen die ‘wolf riep</a:t>
            </a:r>
          </a:p>
          <a:p>
            <a:endParaRPr lang="nl-NL" sz="3200" dirty="0"/>
          </a:p>
        </p:txBody>
      </p:sp>
      <p:sp>
        <p:nvSpPr>
          <p:cNvPr id="5" name="Tekstvak 4">
            <a:extLst>
              <a:ext uri="{FF2B5EF4-FFF2-40B4-BE49-F238E27FC236}">
                <a16:creationId xmlns:a16="http://schemas.microsoft.com/office/drawing/2014/main" id="{C36DA5F0-F921-77A9-0866-A348D24BB700}"/>
              </a:ext>
            </a:extLst>
          </p:cNvPr>
          <p:cNvSpPr txBox="1"/>
          <p:nvPr/>
        </p:nvSpPr>
        <p:spPr>
          <a:xfrm>
            <a:off x="4583723" y="1026942"/>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Vos en de Braamstruik</a:t>
            </a:r>
          </a:p>
          <a:p>
            <a:endParaRPr lang="nl-NL" sz="3200" dirty="0"/>
          </a:p>
        </p:txBody>
      </p:sp>
      <p:sp>
        <p:nvSpPr>
          <p:cNvPr id="6" name="Tekstvak 5">
            <a:extLst>
              <a:ext uri="{FF2B5EF4-FFF2-40B4-BE49-F238E27FC236}">
                <a16:creationId xmlns:a16="http://schemas.microsoft.com/office/drawing/2014/main" id="{0582834F-4454-4736-D5EB-C81F2276C0C9}"/>
              </a:ext>
            </a:extLst>
          </p:cNvPr>
          <p:cNvSpPr txBox="1"/>
          <p:nvPr/>
        </p:nvSpPr>
        <p:spPr>
          <a:xfrm>
            <a:off x="8492197" y="1026941"/>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Geit en </a:t>
            </a:r>
            <a:br>
              <a:rPr lang="nl-NL" sz="3200" dirty="0"/>
            </a:br>
            <a:r>
              <a:rPr lang="nl-NL" sz="3200" dirty="0"/>
              <a:t>de Wolf</a:t>
            </a:r>
          </a:p>
          <a:p>
            <a:endParaRPr lang="nl-NL" sz="3200" dirty="0"/>
          </a:p>
        </p:txBody>
      </p:sp>
      <p:sp>
        <p:nvSpPr>
          <p:cNvPr id="7" name="Tekstvak 6">
            <a:extLst>
              <a:ext uri="{FF2B5EF4-FFF2-40B4-BE49-F238E27FC236}">
                <a16:creationId xmlns:a16="http://schemas.microsoft.com/office/drawing/2014/main" id="{3A001FB6-8119-9664-9B50-9E417CBF4A7E}"/>
              </a:ext>
            </a:extLst>
          </p:cNvPr>
          <p:cNvSpPr txBox="1"/>
          <p:nvPr/>
        </p:nvSpPr>
        <p:spPr>
          <a:xfrm>
            <a:off x="970671" y="3669324"/>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Raaf en </a:t>
            </a:r>
            <a:br>
              <a:rPr lang="nl-NL" sz="3200" dirty="0"/>
            </a:br>
            <a:r>
              <a:rPr lang="nl-NL" sz="3200" dirty="0"/>
              <a:t>de Vos</a:t>
            </a:r>
          </a:p>
          <a:p>
            <a:endParaRPr lang="nl-NL" sz="3200" dirty="0"/>
          </a:p>
        </p:txBody>
      </p:sp>
      <p:sp>
        <p:nvSpPr>
          <p:cNvPr id="8" name="Tekstvak 7">
            <a:extLst>
              <a:ext uri="{FF2B5EF4-FFF2-40B4-BE49-F238E27FC236}">
                <a16:creationId xmlns:a16="http://schemas.microsoft.com/office/drawing/2014/main" id="{E56CB93B-FC29-9C74-7327-A22E1BDB3C09}"/>
              </a:ext>
            </a:extLst>
          </p:cNvPr>
          <p:cNvSpPr txBox="1"/>
          <p:nvPr/>
        </p:nvSpPr>
        <p:spPr>
          <a:xfrm>
            <a:off x="4583723" y="3711499"/>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Wolf en </a:t>
            </a:r>
            <a:br>
              <a:rPr lang="nl-NL" sz="3200" dirty="0"/>
            </a:br>
            <a:r>
              <a:rPr lang="nl-NL" sz="3200" dirty="0"/>
              <a:t>de Lam</a:t>
            </a:r>
          </a:p>
          <a:p>
            <a:endParaRPr lang="nl-NL" sz="3200" dirty="0"/>
          </a:p>
        </p:txBody>
      </p:sp>
      <p:sp>
        <p:nvSpPr>
          <p:cNvPr id="9" name="Tekstvak 8">
            <a:extLst>
              <a:ext uri="{FF2B5EF4-FFF2-40B4-BE49-F238E27FC236}">
                <a16:creationId xmlns:a16="http://schemas.microsoft.com/office/drawing/2014/main" id="{C5FE840A-56C2-0CF1-4826-6565CC63CEA0}"/>
              </a:ext>
            </a:extLst>
          </p:cNvPr>
          <p:cNvSpPr txBox="1"/>
          <p:nvPr/>
        </p:nvSpPr>
        <p:spPr>
          <a:xfrm>
            <a:off x="8492197" y="3711499"/>
            <a:ext cx="3024554" cy="2062103"/>
          </a:xfrm>
          <a:prstGeom prst="rect">
            <a:avLst/>
          </a:prstGeom>
          <a:solidFill>
            <a:schemeClr val="bg1"/>
          </a:solidFill>
          <a:ln>
            <a:solidFill>
              <a:schemeClr val="accent1"/>
            </a:solidFill>
          </a:ln>
        </p:spPr>
        <p:txBody>
          <a:bodyPr wrap="square" rtlCol="0">
            <a:spAutoFit/>
          </a:bodyPr>
          <a:lstStyle/>
          <a:p>
            <a:endParaRPr lang="nl-NL" sz="3200" dirty="0"/>
          </a:p>
          <a:p>
            <a:pPr algn="ctr"/>
            <a:r>
              <a:rPr lang="nl-NL" sz="3200" dirty="0"/>
              <a:t>De Vos en </a:t>
            </a:r>
            <a:br>
              <a:rPr lang="nl-NL" sz="3200" dirty="0"/>
            </a:br>
            <a:r>
              <a:rPr lang="nl-NL" sz="3200" dirty="0"/>
              <a:t>de Ooievaar</a:t>
            </a:r>
          </a:p>
          <a:p>
            <a:endParaRPr lang="nl-NL" sz="3200" dirty="0"/>
          </a:p>
        </p:txBody>
      </p:sp>
    </p:spTree>
    <p:extLst>
      <p:ext uri="{BB962C8B-B14F-4D97-AF65-F5344CB8AC3E}">
        <p14:creationId xmlns:p14="http://schemas.microsoft.com/office/powerpoint/2010/main" val="3017449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14376-F7C5-A540-BE12-B9E685E8DF49}"/>
              </a:ext>
            </a:extLst>
          </p:cNvPr>
          <p:cNvSpPr>
            <a:spLocks noGrp="1"/>
          </p:cNvSpPr>
          <p:nvPr>
            <p:ph type="title"/>
          </p:nvPr>
        </p:nvSpPr>
        <p:spPr>
          <a:xfrm>
            <a:off x="508781" y="1023504"/>
            <a:ext cx="9677400" cy="1125480"/>
          </a:xfrm>
          <a:solidFill>
            <a:schemeClr val="bg1"/>
          </a:solidFill>
        </p:spPr>
        <p:txBody>
          <a:bodyPr/>
          <a:lstStyle/>
          <a:p>
            <a:r>
              <a:rPr lang="nl-NL" dirty="0"/>
              <a:t>Woordenschat</a:t>
            </a:r>
          </a:p>
        </p:txBody>
      </p:sp>
      <p:sp>
        <p:nvSpPr>
          <p:cNvPr id="3" name="Tijdelijke aanduiding voor inhoud 2">
            <a:extLst>
              <a:ext uri="{FF2B5EF4-FFF2-40B4-BE49-F238E27FC236}">
                <a16:creationId xmlns:a16="http://schemas.microsoft.com/office/drawing/2014/main" id="{8545C679-2A16-4CFA-1180-2990F1228550}"/>
              </a:ext>
            </a:extLst>
          </p:cNvPr>
          <p:cNvSpPr>
            <a:spLocks noGrp="1"/>
          </p:cNvSpPr>
          <p:nvPr>
            <p:ph idx="1"/>
          </p:nvPr>
        </p:nvSpPr>
        <p:spPr>
          <a:xfrm>
            <a:off x="508781" y="1790364"/>
            <a:ext cx="9677400" cy="4174508"/>
          </a:xfrm>
        </p:spPr>
        <p:txBody>
          <a:bodyPr>
            <a:normAutofit/>
          </a:bodyPr>
          <a:lstStyle/>
          <a:p>
            <a:pPr marL="514350" indent="-514350">
              <a:lnSpc>
                <a:spcPct val="200000"/>
              </a:lnSpc>
              <a:buFont typeface="+mj-lt"/>
              <a:buAutoNum type="arabicPeriod"/>
            </a:pPr>
            <a:r>
              <a:rPr lang="nl-NL" sz="2600" b="1" dirty="0">
                <a:solidFill>
                  <a:schemeClr val="tx1"/>
                </a:solidFill>
              </a:rPr>
              <a:t>Fabels: </a:t>
            </a:r>
            <a:r>
              <a:rPr lang="nl-NL" sz="2600" dirty="0">
                <a:solidFill>
                  <a:schemeClr val="tx1"/>
                </a:solidFill>
              </a:rPr>
              <a:t>verzonnen verhalen, meestal met dieren als hoofdpersonen, waarin gewoonlijk een boodschap met betrekking tot menselijk gedrag wordt verborgen. </a:t>
            </a:r>
          </a:p>
          <a:p>
            <a:pPr marL="514350" indent="-514350">
              <a:lnSpc>
                <a:spcPct val="200000"/>
              </a:lnSpc>
              <a:buFont typeface="+mj-lt"/>
              <a:buAutoNum type="arabicPeriod"/>
            </a:pPr>
            <a:r>
              <a:rPr lang="nl-NL" sz="2600" b="1" dirty="0">
                <a:solidFill>
                  <a:schemeClr val="tx1"/>
                </a:solidFill>
              </a:rPr>
              <a:t>Antropomorfisme: </a:t>
            </a:r>
            <a:r>
              <a:rPr lang="nl-NL" sz="2600" dirty="0">
                <a:solidFill>
                  <a:schemeClr val="tx1"/>
                </a:solidFill>
              </a:rPr>
              <a:t>het toekennen van menselijke eigenschappen aan niet-menselijke wezens of voorwerpen. </a:t>
            </a:r>
          </a:p>
          <a:p>
            <a:pPr marL="514350" indent="-514350">
              <a:lnSpc>
                <a:spcPct val="150000"/>
              </a:lnSpc>
              <a:buFont typeface="+mj-lt"/>
              <a:buAutoNum type="arabicPeriod"/>
            </a:pPr>
            <a:endParaRPr lang="nl-NL" sz="2600" dirty="0">
              <a:solidFill>
                <a:schemeClr val="tx1"/>
              </a:solidFill>
            </a:endParaRPr>
          </a:p>
        </p:txBody>
      </p:sp>
      <p:pic>
        <p:nvPicPr>
          <p:cNvPr id="1026" name="Picture 2" descr="Donald Duck - Wikipedia">
            <a:extLst>
              <a:ext uri="{FF2B5EF4-FFF2-40B4-BE49-F238E27FC236}">
                <a16:creationId xmlns:a16="http://schemas.microsoft.com/office/drawing/2014/main" id="{89949099-B771-671E-E669-E82CFD1A0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3994" y="1280160"/>
            <a:ext cx="1955496" cy="2542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6 ideeën over Jakopje/barstje/chip | belle en het beest, het beest, disney">
            <a:extLst>
              <a:ext uri="{FF2B5EF4-FFF2-40B4-BE49-F238E27FC236}">
                <a16:creationId xmlns:a16="http://schemas.microsoft.com/office/drawing/2014/main" id="{5D93867A-CE8F-A295-9150-9B22F3097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3994" y="4034133"/>
            <a:ext cx="1709225" cy="2157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36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B678FF-E936-FB17-3340-62FE6F1DFF64}"/>
              </a:ext>
            </a:extLst>
          </p:cNvPr>
          <p:cNvSpPr>
            <a:spLocks noGrp="1"/>
          </p:cNvSpPr>
          <p:nvPr>
            <p:ph type="title"/>
          </p:nvPr>
        </p:nvSpPr>
        <p:spPr>
          <a:xfrm>
            <a:off x="1676399" y="1093056"/>
            <a:ext cx="9677400" cy="1139548"/>
          </a:xfrm>
          <a:solidFill>
            <a:schemeClr val="bg1"/>
          </a:solidFill>
        </p:spPr>
        <p:txBody>
          <a:bodyPr/>
          <a:lstStyle/>
          <a:p>
            <a:r>
              <a:rPr lang="nl-NL" dirty="0"/>
              <a:t>Fabels</a:t>
            </a:r>
          </a:p>
        </p:txBody>
      </p:sp>
      <p:sp>
        <p:nvSpPr>
          <p:cNvPr id="3" name="Tijdelijke aanduiding voor inhoud 2">
            <a:extLst>
              <a:ext uri="{FF2B5EF4-FFF2-40B4-BE49-F238E27FC236}">
                <a16:creationId xmlns:a16="http://schemas.microsoft.com/office/drawing/2014/main" id="{B90B8DD4-7298-F942-A95D-EE372F23C2B0}"/>
              </a:ext>
            </a:extLst>
          </p:cNvPr>
          <p:cNvSpPr>
            <a:spLocks noGrp="1"/>
          </p:cNvSpPr>
          <p:nvPr>
            <p:ph idx="1"/>
          </p:nvPr>
        </p:nvSpPr>
        <p:spPr>
          <a:xfrm>
            <a:off x="1676399" y="1662830"/>
            <a:ext cx="10365545" cy="3532340"/>
          </a:xfrm>
        </p:spPr>
        <p:txBody>
          <a:bodyPr>
            <a:noAutofit/>
          </a:bodyPr>
          <a:lstStyle/>
          <a:p>
            <a:pPr>
              <a:lnSpc>
                <a:spcPct val="150000"/>
              </a:lnSpc>
            </a:pPr>
            <a:r>
              <a:rPr lang="nl-NL" sz="2400" dirty="0">
                <a:solidFill>
                  <a:schemeClr val="tx1"/>
                </a:solidFill>
              </a:rPr>
              <a:t>Sinds oudheid: vertellen korte verhaaltje over dieren </a:t>
            </a:r>
          </a:p>
          <a:p>
            <a:pPr>
              <a:lnSpc>
                <a:spcPct val="150000"/>
              </a:lnSpc>
            </a:pPr>
            <a:r>
              <a:rPr lang="nl-NL" sz="2400" dirty="0">
                <a:solidFill>
                  <a:schemeClr val="tx1"/>
                </a:solidFill>
              </a:rPr>
              <a:t>Geschikt vanwege de lengte en opvoedkundige boodschap</a:t>
            </a:r>
          </a:p>
          <a:p>
            <a:pPr>
              <a:lnSpc>
                <a:spcPct val="150000"/>
              </a:lnSpc>
            </a:pPr>
            <a:r>
              <a:rPr lang="nl-NL" sz="2400" dirty="0">
                <a:solidFill>
                  <a:schemeClr val="tx1"/>
                </a:solidFill>
              </a:rPr>
              <a:t>Herkenbare personages als ‘wolf’ en ‘vos’</a:t>
            </a:r>
          </a:p>
          <a:p>
            <a:pPr>
              <a:lnSpc>
                <a:spcPct val="150000"/>
              </a:lnSpc>
            </a:pPr>
            <a:r>
              <a:rPr lang="nl-NL" sz="2400" dirty="0" err="1">
                <a:solidFill>
                  <a:schemeClr val="tx1"/>
                </a:solidFill>
              </a:rPr>
              <a:t>Aesopus</a:t>
            </a:r>
            <a:r>
              <a:rPr lang="nl-NL" sz="2400" dirty="0">
                <a:solidFill>
                  <a:schemeClr val="tx1"/>
                </a:solidFill>
              </a:rPr>
              <a:t> (600 v. Chr.) dé schrijver fabels </a:t>
            </a:r>
          </a:p>
          <a:p>
            <a:pPr>
              <a:lnSpc>
                <a:spcPct val="150000"/>
              </a:lnSpc>
            </a:pPr>
            <a:r>
              <a:rPr lang="nl-NL" sz="2400" dirty="0">
                <a:solidFill>
                  <a:schemeClr val="tx1"/>
                </a:solidFill>
              </a:rPr>
              <a:t>Jean de la Fontaine (1668) was dichter maar schreef ook 240 fabels</a:t>
            </a:r>
          </a:p>
          <a:p>
            <a:pPr>
              <a:lnSpc>
                <a:spcPct val="150000"/>
              </a:lnSpc>
            </a:pPr>
            <a:r>
              <a:rPr lang="nl-NL" sz="2400" dirty="0">
                <a:solidFill>
                  <a:schemeClr val="tx1"/>
                </a:solidFill>
              </a:rPr>
              <a:t>Fabels waren vroeger verplichte leesboeken op school</a:t>
            </a:r>
          </a:p>
          <a:p>
            <a:pPr>
              <a:lnSpc>
                <a:spcPct val="150000"/>
              </a:lnSpc>
            </a:pPr>
            <a:r>
              <a:rPr lang="nl-NL" sz="2400" dirty="0">
                <a:solidFill>
                  <a:schemeClr val="tx1"/>
                </a:solidFill>
              </a:rPr>
              <a:t>Open vs. gesloten vertelcultuur: plagiaat plegen en toch beroemd?!</a:t>
            </a:r>
          </a:p>
        </p:txBody>
      </p:sp>
    </p:spTree>
    <p:extLst>
      <p:ext uri="{BB962C8B-B14F-4D97-AF65-F5344CB8AC3E}">
        <p14:creationId xmlns:p14="http://schemas.microsoft.com/office/powerpoint/2010/main" val="196582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B6721-7D4A-EA42-187D-BE07E3789111}"/>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F4BCD97D-E55D-1552-2B62-80D2D63F408C}"/>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964252CD-DCAB-27CE-6A71-41C29E9F3F88}"/>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1987518E-4F07-0264-09B4-869826DC35B6}"/>
              </a:ext>
            </a:extLst>
          </p:cNvPr>
          <p:cNvSpPr/>
          <p:nvPr/>
        </p:nvSpPr>
        <p:spPr>
          <a:xfrm>
            <a:off x="6677803" y="1413446"/>
            <a:ext cx="1949928" cy="149820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9648C0CF-BDAB-8B1D-33B4-814727FEB53E}"/>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60D76A60-0403-29CF-E74F-A26C3B2767C1}"/>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A6A95A11-F4C7-5942-95A7-2AC98F131882}"/>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719BDE01-BDEB-D1AA-B404-FC30F45AD71E}"/>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7C25A9B7-3948-2313-F3FF-82F8E87C8FF6}"/>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DFC1BE13-5D39-E8A0-2F4F-FE8CE9416293}"/>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48778E61-68FE-13C1-2A2A-82DE1959FD11}"/>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7D531B18-4838-28FE-F3EF-609FBD166839}"/>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AFBE3DE5-E16B-405F-9D3F-10D9A2D47200}"/>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6CB759EF-12A2-8C09-78F1-A4DCB97D72BE}"/>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93FD11BF-BFBB-B26C-999C-993914024B7E}"/>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742121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7F79A-C809-C8A5-C95C-0F224E70888F}"/>
              </a:ext>
            </a:extLst>
          </p:cNvPr>
          <p:cNvSpPr>
            <a:spLocks noGrp="1"/>
          </p:cNvSpPr>
          <p:nvPr>
            <p:ph type="title"/>
          </p:nvPr>
        </p:nvSpPr>
        <p:spPr>
          <a:xfrm>
            <a:off x="1438955" y="1097428"/>
            <a:ext cx="9677400" cy="1012939"/>
          </a:xfrm>
          <a:solidFill>
            <a:schemeClr val="bg1"/>
          </a:solidFill>
        </p:spPr>
        <p:txBody>
          <a:bodyPr>
            <a:normAutofit/>
          </a:bodyPr>
          <a:lstStyle/>
          <a:p>
            <a:r>
              <a:rPr lang="nl-NL" dirty="0"/>
              <a:t>Les 3: Reinaart de Vos verstoort de vrede</a:t>
            </a:r>
          </a:p>
        </p:txBody>
      </p:sp>
      <p:sp>
        <p:nvSpPr>
          <p:cNvPr id="3" name="Tijdelijke aanduiding voor inhoud 2">
            <a:extLst>
              <a:ext uri="{FF2B5EF4-FFF2-40B4-BE49-F238E27FC236}">
                <a16:creationId xmlns:a16="http://schemas.microsoft.com/office/drawing/2014/main" id="{D8A68FD5-E847-2747-291C-CCC0BD7C3B22}"/>
              </a:ext>
            </a:extLst>
          </p:cNvPr>
          <p:cNvSpPr>
            <a:spLocks noGrp="1"/>
          </p:cNvSpPr>
          <p:nvPr>
            <p:ph idx="1"/>
          </p:nvPr>
        </p:nvSpPr>
        <p:spPr>
          <a:xfrm>
            <a:off x="870918" y="2328993"/>
            <a:ext cx="6014791" cy="3532340"/>
          </a:xfrm>
          <a:solidFill>
            <a:schemeClr val="accent6">
              <a:lumMod val="20000"/>
              <a:lumOff val="80000"/>
            </a:schemeClr>
          </a:solidFill>
        </p:spPr>
        <p:txBody>
          <a:bodyPr>
            <a:normAutofit lnSpcReduction="10000"/>
          </a:bodyPr>
          <a:lstStyle/>
          <a:p>
            <a:pPr marL="0" indent="0">
              <a:lnSpc>
                <a:spcPct val="150000"/>
              </a:lnSpc>
              <a:buNone/>
            </a:pPr>
            <a:r>
              <a:rPr lang="nl-NL" sz="2600" b="1" dirty="0">
                <a:solidFill>
                  <a:schemeClr val="tx1"/>
                </a:solidFill>
              </a:rPr>
              <a:t>Leerdoelen</a:t>
            </a:r>
          </a:p>
          <a:p>
            <a:pPr>
              <a:lnSpc>
                <a:spcPct val="150000"/>
              </a:lnSpc>
            </a:pPr>
            <a:r>
              <a:rPr lang="nl-NL" sz="2600" dirty="0">
                <a:solidFill>
                  <a:schemeClr val="tx1"/>
                </a:solidFill>
              </a:rPr>
              <a:t>Je kent het verschil tussen een fabel en een satire.</a:t>
            </a:r>
          </a:p>
          <a:p>
            <a:pPr>
              <a:lnSpc>
                <a:spcPct val="150000"/>
              </a:lnSpc>
            </a:pPr>
            <a:r>
              <a:rPr lang="nl-NL" sz="2600" dirty="0">
                <a:solidFill>
                  <a:schemeClr val="tx1"/>
                </a:solidFill>
              </a:rPr>
              <a:t>Je leert een van de bekendste dierverhalen aller tijden kennen: Reinaart de vos.</a:t>
            </a:r>
          </a:p>
        </p:txBody>
      </p:sp>
      <p:sp>
        <p:nvSpPr>
          <p:cNvPr id="5" name="Tijdelijke aanduiding voor inhoud 2">
            <a:extLst>
              <a:ext uri="{FF2B5EF4-FFF2-40B4-BE49-F238E27FC236}">
                <a16:creationId xmlns:a16="http://schemas.microsoft.com/office/drawing/2014/main" id="{E2410357-95A3-9584-8C45-184F99A99BC5}"/>
              </a:ext>
            </a:extLst>
          </p:cNvPr>
          <p:cNvSpPr txBox="1">
            <a:spLocks/>
          </p:cNvSpPr>
          <p:nvPr/>
        </p:nvSpPr>
        <p:spPr>
          <a:xfrm>
            <a:off x="7315200" y="2328993"/>
            <a:ext cx="4419600" cy="3532340"/>
          </a:xfrm>
          <a:prstGeom prst="rect">
            <a:avLst/>
          </a:prstGeom>
          <a:solidFill>
            <a:schemeClr val="accent6">
              <a:lumMod val="20000"/>
              <a:lumOff val="80000"/>
            </a:schemeClr>
          </a:solidFill>
        </p:spPr>
        <p:txBody>
          <a:bodyPr vert="horz" lIns="0" tIns="0" rIns="0" bIns="0" rtlCol="0">
            <a:normAutofit/>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lnSpc>
                <a:spcPct val="90000"/>
              </a:lnSpc>
              <a:spcBef>
                <a:spcPts val="500"/>
              </a:spcBef>
              <a:buFont typeface="Arial" panose="020B0604020202020204" pitchFamily="34" charset="0"/>
              <a:buChar char="•"/>
              <a:defRPr sz="2000" kern="1200">
                <a:solidFill>
                  <a:srgbClr val="4F737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nl-NL" sz="2600" b="1" dirty="0">
                <a:solidFill>
                  <a:schemeClr val="tx1"/>
                </a:solidFill>
              </a:rPr>
              <a:t>Woordenschat</a:t>
            </a:r>
          </a:p>
          <a:p>
            <a:pPr>
              <a:lnSpc>
                <a:spcPct val="150000"/>
              </a:lnSpc>
            </a:pPr>
            <a:r>
              <a:rPr lang="nl-NL" sz="2600" dirty="0">
                <a:solidFill>
                  <a:schemeClr val="tx1"/>
                </a:solidFill>
              </a:rPr>
              <a:t>Satire </a:t>
            </a:r>
          </a:p>
          <a:p>
            <a:pPr>
              <a:lnSpc>
                <a:spcPct val="150000"/>
              </a:lnSpc>
            </a:pPr>
            <a:r>
              <a:rPr lang="nl-NL" sz="2600" dirty="0" err="1">
                <a:solidFill>
                  <a:schemeClr val="tx1"/>
                </a:solidFill>
              </a:rPr>
              <a:t>Hofdag</a:t>
            </a:r>
            <a:endParaRPr lang="nl-NL" sz="2600" dirty="0">
              <a:solidFill>
                <a:schemeClr val="tx1"/>
              </a:solidFill>
            </a:endParaRPr>
          </a:p>
          <a:p>
            <a:pPr>
              <a:lnSpc>
                <a:spcPct val="150000"/>
              </a:lnSpc>
            </a:pPr>
            <a:r>
              <a:rPr lang="nl-NL" sz="2600" dirty="0">
                <a:solidFill>
                  <a:schemeClr val="tx1"/>
                </a:solidFill>
              </a:rPr>
              <a:t>Pleidooi</a:t>
            </a:r>
          </a:p>
          <a:p>
            <a:pPr marL="0" indent="0">
              <a:lnSpc>
                <a:spcPct val="150000"/>
              </a:lnSpc>
              <a:buNone/>
            </a:pPr>
            <a:endParaRPr lang="nl-NL" sz="2600" b="1" dirty="0">
              <a:solidFill>
                <a:schemeClr val="tx1"/>
              </a:solidFill>
            </a:endParaRPr>
          </a:p>
        </p:txBody>
      </p:sp>
    </p:spTree>
    <p:extLst>
      <p:ext uri="{BB962C8B-B14F-4D97-AF65-F5344CB8AC3E}">
        <p14:creationId xmlns:p14="http://schemas.microsoft.com/office/powerpoint/2010/main" val="4232746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4BA70-C95B-07DE-535B-830684D9CC8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C5F70A-1666-F775-5A57-BFDBD5263392}"/>
              </a:ext>
            </a:extLst>
          </p:cNvPr>
          <p:cNvSpPr>
            <a:spLocks noGrp="1"/>
          </p:cNvSpPr>
          <p:nvPr>
            <p:ph type="title"/>
          </p:nvPr>
        </p:nvSpPr>
        <p:spPr>
          <a:xfrm>
            <a:off x="1676400" y="1324643"/>
            <a:ext cx="9677400" cy="1041074"/>
          </a:xfrm>
          <a:solidFill>
            <a:schemeClr val="bg1"/>
          </a:solidFill>
        </p:spPr>
        <p:txBody>
          <a:bodyPr/>
          <a:lstStyle/>
          <a:p>
            <a:r>
              <a:rPr lang="nl-NL" dirty="0"/>
              <a:t>Start van de les</a:t>
            </a:r>
          </a:p>
        </p:txBody>
      </p:sp>
      <p:sp>
        <p:nvSpPr>
          <p:cNvPr id="3" name="Tijdelijke aanduiding voor inhoud 2">
            <a:extLst>
              <a:ext uri="{FF2B5EF4-FFF2-40B4-BE49-F238E27FC236}">
                <a16:creationId xmlns:a16="http://schemas.microsoft.com/office/drawing/2014/main" id="{3CEE9550-127D-8001-B403-B2BCF2107FF6}"/>
              </a:ext>
            </a:extLst>
          </p:cNvPr>
          <p:cNvSpPr>
            <a:spLocks noGrp="1"/>
          </p:cNvSpPr>
          <p:nvPr>
            <p:ph idx="1"/>
          </p:nvPr>
        </p:nvSpPr>
        <p:spPr>
          <a:xfrm>
            <a:off x="1676400" y="2168656"/>
            <a:ext cx="9677400" cy="4064503"/>
          </a:xfrm>
        </p:spPr>
        <p:txBody>
          <a:bodyPr>
            <a:normAutofit/>
          </a:bodyPr>
          <a:lstStyle/>
          <a:p>
            <a:pPr marL="0" indent="0" algn="just">
              <a:lnSpc>
                <a:spcPct val="150000"/>
              </a:lnSpc>
              <a:buNone/>
            </a:pPr>
            <a:r>
              <a:rPr lang="nl-NL" sz="2400" b="0" i="0" u="none" strike="noStrike" dirty="0">
                <a:solidFill>
                  <a:srgbClr val="000000"/>
                </a:solidFill>
                <a:effectLst/>
                <a:latin typeface="Arial" panose="020B0604020202020204" pitchFamily="34" charset="0"/>
              </a:rPr>
              <a:t>Even puzzelen: wat staat er aan het begin van een middeleeuwse fabelverzameling met fabels van </a:t>
            </a:r>
            <a:r>
              <a:rPr lang="nl-NL" sz="2400" b="0" i="0" u="none" strike="noStrike" dirty="0" err="1">
                <a:solidFill>
                  <a:srgbClr val="000000"/>
                </a:solidFill>
                <a:effectLst/>
                <a:latin typeface="Arial" panose="020B0604020202020204" pitchFamily="34" charset="0"/>
              </a:rPr>
              <a:t>Aesopus</a:t>
            </a:r>
            <a:r>
              <a:rPr lang="nl-NL" sz="2400" b="0" i="0" u="none" strike="noStrike" dirty="0">
                <a:solidFill>
                  <a:srgbClr val="000000"/>
                </a:solidFill>
                <a:effectLst/>
                <a:latin typeface="Arial" panose="020B0604020202020204" pitchFamily="34" charset="0"/>
              </a:rPr>
              <a:t>?</a:t>
            </a:r>
            <a:endParaRPr lang="nl-NL" sz="2400" dirty="0">
              <a:solidFill>
                <a:srgbClr val="000000"/>
              </a:solidFill>
            </a:endParaRPr>
          </a:p>
          <a:p>
            <a:pPr marL="0" indent="0">
              <a:lnSpc>
                <a:spcPct val="160000"/>
              </a:lnSpc>
              <a:buNone/>
            </a:pPr>
            <a:r>
              <a:rPr lang="nl-NL" sz="2400" b="0" i="1" u="none" strike="noStrike" dirty="0">
                <a:solidFill>
                  <a:srgbClr val="000000"/>
                </a:solidFill>
                <a:effectLst/>
                <a:latin typeface="Arial" panose="020B0604020202020204" pitchFamily="34" charset="0"/>
              </a:rPr>
              <a:t>	Ic </a:t>
            </a:r>
            <a:r>
              <a:rPr lang="nl-NL" sz="2400" b="0" i="1" u="none" strike="noStrike" dirty="0" err="1">
                <a:solidFill>
                  <a:srgbClr val="000000"/>
                </a:solidFill>
                <a:effectLst/>
                <a:latin typeface="Arial" panose="020B0604020202020204" pitchFamily="34" charset="0"/>
              </a:rPr>
              <a:t>sal</a:t>
            </a:r>
            <a:r>
              <a:rPr lang="nl-NL" sz="2400" b="0" i="1" u="none" strike="noStrike" dirty="0">
                <a:solidFill>
                  <a:srgbClr val="000000"/>
                </a:solidFill>
                <a:effectLst/>
                <a:latin typeface="Arial" panose="020B0604020202020204" pitchFamily="34" charset="0"/>
              </a:rPr>
              <a:t> hier </a:t>
            </a:r>
            <a:r>
              <a:rPr lang="nl-NL" sz="2400" b="0" i="1" u="none" strike="noStrike" dirty="0" err="1">
                <a:solidFill>
                  <a:srgbClr val="000000"/>
                </a:solidFill>
                <a:effectLst/>
                <a:latin typeface="Arial" panose="020B0604020202020204" pitchFamily="34" charset="0"/>
              </a:rPr>
              <a:t>exemple</a:t>
            </a:r>
            <a:r>
              <a:rPr lang="nl-NL" sz="2400" b="0" i="1" u="none" strike="noStrike" dirty="0">
                <a:solidFill>
                  <a:srgbClr val="000000"/>
                </a:solidFill>
                <a:effectLst/>
                <a:latin typeface="Arial" panose="020B0604020202020204" pitchFamily="34" charset="0"/>
              </a:rPr>
              <a:t> maken</a:t>
            </a:r>
            <a:br>
              <a:rPr lang="nl-NL" sz="2400" b="0" i="1" u="none" strike="noStrike" dirty="0">
                <a:solidFill>
                  <a:srgbClr val="000000"/>
                </a:solidFill>
                <a:effectLst/>
                <a:latin typeface="Arial" panose="020B0604020202020204" pitchFamily="34" charset="0"/>
              </a:rPr>
            </a:br>
            <a:r>
              <a:rPr lang="nl-NL" sz="2400" b="0" i="1" u="none" strike="noStrike" dirty="0">
                <a:solidFill>
                  <a:srgbClr val="000000"/>
                </a:solidFill>
                <a:effectLst/>
                <a:latin typeface="Arial" panose="020B0604020202020204" pitchFamily="34" charset="0"/>
              </a:rPr>
              <a:t>	Van beesten recht of si spraken.</a:t>
            </a:r>
            <a:br>
              <a:rPr lang="nl-NL" sz="2400" b="0" i="1" u="none" strike="noStrike" dirty="0">
                <a:solidFill>
                  <a:srgbClr val="000000"/>
                </a:solidFill>
                <a:effectLst/>
                <a:latin typeface="Arial" panose="020B0604020202020204" pitchFamily="34" charset="0"/>
              </a:rPr>
            </a:br>
            <a:r>
              <a:rPr lang="nl-NL" sz="2400" b="0" i="1" u="none" strike="noStrike" dirty="0">
                <a:solidFill>
                  <a:srgbClr val="000000"/>
                </a:solidFill>
                <a:effectLst/>
                <a:latin typeface="Arial" panose="020B0604020202020204" pitchFamily="34" charset="0"/>
              </a:rPr>
              <a:t>	</a:t>
            </a:r>
            <a:r>
              <a:rPr lang="nl-NL" sz="2400" b="0" i="1" u="none" strike="noStrike" dirty="0" err="1">
                <a:solidFill>
                  <a:srgbClr val="000000"/>
                </a:solidFill>
                <a:effectLst/>
                <a:latin typeface="Arial" panose="020B0604020202020204" pitchFamily="34" charset="0"/>
              </a:rPr>
              <a:t>Maer</a:t>
            </a:r>
            <a:r>
              <a:rPr lang="nl-NL" sz="2400" b="0" i="1" u="none" strike="noStrike" dirty="0">
                <a:solidFill>
                  <a:srgbClr val="000000"/>
                </a:solidFill>
                <a:effectLst/>
                <a:latin typeface="Arial" panose="020B0604020202020204" pitchFamily="34" charset="0"/>
              </a:rPr>
              <a:t> </a:t>
            </a:r>
            <a:r>
              <a:rPr lang="nl-NL" sz="2400" b="0" i="1" u="none" strike="noStrike" dirty="0" err="1">
                <a:solidFill>
                  <a:srgbClr val="000000"/>
                </a:solidFill>
                <a:effectLst/>
                <a:latin typeface="Arial" panose="020B0604020202020204" pitchFamily="34" charset="0"/>
              </a:rPr>
              <a:t>merket</a:t>
            </a:r>
            <a:r>
              <a:rPr lang="nl-NL" sz="2400" b="0" i="1" u="none" strike="noStrike" dirty="0">
                <a:solidFill>
                  <a:srgbClr val="000000"/>
                </a:solidFill>
                <a:effectLst/>
                <a:latin typeface="Arial" panose="020B0604020202020204" pitchFamily="34" charset="0"/>
              </a:rPr>
              <a:t> ende hoert</a:t>
            </a:r>
            <a:br>
              <a:rPr lang="nl-NL" sz="2400" b="0" i="1" u="none" strike="noStrike" dirty="0">
                <a:solidFill>
                  <a:srgbClr val="000000"/>
                </a:solidFill>
                <a:effectLst/>
                <a:latin typeface="Arial" panose="020B0604020202020204" pitchFamily="34" charset="0"/>
              </a:rPr>
            </a:br>
            <a:r>
              <a:rPr lang="nl-NL" sz="2400" b="0" i="1" u="none" strike="noStrike" dirty="0">
                <a:solidFill>
                  <a:srgbClr val="000000"/>
                </a:solidFill>
                <a:effectLst/>
                <a:latin typeface="Arial" panose="020B0604020202020204" pitchFamily="34" charset="0"/>
              </a:rPr>
              <a:t>	Meer die </a:t>
            </a:r>
            <a:r>
              <a:rPr lang="nl-NL" sz="2400" b="0" i="1" u="none" strike="noStrike" dirty="0" err="1">
                <a:solidFill>
                  <a:srgbClr val="000000"/>
                </a:solidFill>
                <a:effectLst/>
                <a:latin typeface="Arial" panose="020B0604020202020204" pitchFamily="34" charset="0"/>
              </a:rPr>
              <a:t>redene</a:t>
            </a:r>
            <a:r>
              <a:rPr lang="nl-NL" sz="2400" b="0" i="1" u="none" strike="noStrike" dirty="0">
                <a:solidFill>
                  <a:srgbClr val="000000"/>
                </a:solidFill>
                <a:effectLst/>
                <a:latin typeface="Arial" panose="020B0604020202020204" pitchFamily="34" charset="0"/>
              </a:rPr>
              <a:t> dan die </a:t>
            </a:r>
            <a:r>
              <a:rPr lang="nl-NL" sz="2400" b="0" i="1" u="none" strike="noStrike" dirty="0" err="1">
                <a:solidFill>
                  <a:srgbClr val="000000"/>
                </a:solidFill>
                <a:effectLst/>
                <a:latin typeface="Arial" panose="020B0604020202020204" pitchFamily="34" charset="0"/>
              </a:rPr>
              <a:t>woert</a:t>
            </a:r>
            <a:r>
              <a:rPr lang="nl-NL" sz="2400" b="0" i="1" u="none" strike="noStrike" dirty="0">
                <a:solidFill>
                  <a:srgbClr val="000000"/>
                </a:solidFill>
                <a:effectLst/>
                <a:latin typeface="Arial" panose="020B0604020202020204" pitchFamily="34" charset="0"/>
              </a:rPr>
              <a:t>.</a:t>
            </a:r>
          </a:p>
          <a:p>
            <a:pPr marL="0" indent="0" algn="just">
              <a:lnSpc>
                <a:spcPct val="150000"/>
              </a:lnSpc>
              <a:buNone/>
            </a:pPr>
            <a:endParaRPr lang="nl-NL" sz="2400" dirty="0">
              <a:solidFill>
                <a:srgbClr val="000000"/>
              </a:solidFill>
            </a:endParaRPr>
          </a:p>
          <a:p>
            <a:pPr marL="0" indent="0" algn="just">
              <a:lnSpc>
                <a:spcPct val="150000"/>
              </a:lnSpc>
              <a:buNone/>
            </a:pPr>
            <a:endParaRPr lang="nl-NL" sz="2400" dirty="0">
              <a:solidFill>
                <a:srgbClr val="000000"/>
              </a:solidFill>
            </a:endParaRPr>
          </a:p>
          <a:p>
            <a:pPr marL="0" indent="0" algn="just">
              <a:lnSpc>
                <a:spcPct val="150000"/>
              </a:lnSpc>
              <a:buNone/>
            </a:pPr>
            <a:endParaRPr lang="nl-NL" sz="2400" b="1" dirty="0"/>
          </a:p>
        </p:txBody>
      </p:sp>
    </p:spTree>
    <p:extLst>
      <p:ext uri="{BB962C8B-B14F-4D97-AF65-F5344CB8AC3E}">
        <p14:creationId xmlns:p14="http://schemas.microsoft.com/office/powerpoint/2010/main" val="2774652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BC560-860E-3D62-CC6D-EB29FDE863AA}"/>
              </a:ext>
            </a:extLst>
          </p:cNvPr>
          <p:cNvSpPr>
            <a:spLocks noGrp="1"/>
          </p:cNvSpPr>
          <p:nvPr>
            <p:ph type="title"/>
          </p:nvPr>
        </p:nvSpPr>
        <p:spPr>
          <a:xfrm>
            <a:off x="1676400" y="1111283"/>
            <a:ext cx="9677400" cy="1041074"/>
          </a:xfrm>
          <a:solidFill>
            <a:schemeClr val="bg1"/>
          </a:solidFill>
        </p:spPr>
        <p:txBody>
          <a:bodyPr/>
          <a:lstStyle/>
          <a:p>
            <a:r>
              <a:rPr lang="nl-NL" dirty="0"/>
              <a:t>Introductie</a:t>
            </a:r>
          </a:p>
        </p:txBody>
      </p:sp>
      <p:sp>
        <p:nvSpPr>
          <p:cNvPr id="3" name="Tijdelijke aanduiding voor inhoud 2">
            <a:extLst>
              <a:ext uri="{FF2B5EF4-FFF2-40B4-BE49-F238E27FC236}">
                <a16:creationId xmlns:a16="http://schemas.microsoft.com/office/drawing/2014/main" id="{1E1C2314-07E5-0D92-1ECB-26EAD8D3FB8E}"/>
              </a:ext>
            </a:extLst>
          </p:cNvPr>
          <p:cNvSpPr>
            <a:spLocks noGrp="1"/>
          </p:cNvSpPr>
          <p:nvPr>
            <p:ph idx="1"/>
          </p:nvPr>
        </p:nvSpPr>
        <p:spPr>
          <a:xfrm>
            <a:off x="1676400" y="2152357"/>
            <a:ext cx="9677400" cy="3532340"/>
          </a:xfrm>
        </p:spPr>
        <p:txBody>
          <a:bodyPr>
            <a:normAutofit lnSpcReduction="10000"/>
          </a:bodyPr>
          <a:lstStyle/>
          <a:p>
            <a:pPr marL="0" indent="0" algn="just">
              <a:lnSpc>
                <a:spcPct val="150000"/>
              </a:lnSpc>
              <a:buNone/>
            </a:pPr>
            <a:r>
              <a:rPr lang="nl-NL" sz="2400" b="0" i="0" u="none" strike="noStrike" dirty="0">
                <a:solidFill>
                  <a:srgbClr val="000000"/>
                </a:solidFill>
                <a:effectLst/>
                <a:latin typeface="Arial" panose="020B0604020202020204" pitchFamily="34" charset="0"/>
              </a:rPr>
              <a:t>We gaan vandaag een middeleeuws dierverhaal lezen (</a:t>
            </a:r>
            <a:r>
              <a:rPr lang="nl-NL" sz="2400" b="0" i="1" u="none" strike="noStrike" dirty="0">
                <a:solidFill>
                  <a:srgbClr val="000000"/>
                </a:solidFill>
                <a:effectLst/>
                <a:latin typeface="Arial" panose="020B0604020202020204" pitchFamily="34" charset="0"/>
              </a:rPr>
              <a:t>geen</a:t>
            </a:r>
            <a:r>
              <a:rPr lang="nl-NL" sz="2400" b="0" i="0" u="none" strike="noStrike" dirty="0">
                <a:solidFill>
                  <a:srgbClr val="000000"/>
                </a:solidFill>
                <a:effectLst/>
                <a:latin typeface="Arial" panose="020B0604020202020204" pitchFamily="34" charset="0"/>
              </a:rPr>
              <a:t> fabel). </a:t>
            </a: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Het is een van de bekendste teksten die in het Nederlands geschreven is en hij wordt nog steeds gelezen. Het verhaal lijkt op een fabel omdat er ook dierpersonages in voorkomen. Maar zoals je zult merken is het een heel ander soort tekst. Geen fabel met een levensles maar een </a:t>
            </a:r>
            <a:r>
              <a:rPr lang="nl-NL" sz="2400" b="1" i="0" u="none" strike="noStrike" dirty="0">
                <a:solidFill>
                  <a:srgbClr val="000000"/>
                </a:solidFill>
                <a:effectLst/>
                <a:latin typeface="Arial" panose="020B0604020202020204" pitchFamily="34" charset="0"/>
              </a:rPr>
              <a:t>satire: een verhaal dat de spot drijft met de hele middeleeuwse wereld: de politiek, de adel en de kerk.</a:t>
            </a:r>
            <a:endParaRPr lang="nl-NL" sz="2400" b="1" dirty="0"/>
          </a:p>
        </p:txBody>
      </p:sp>
    </p:spTree>
    <p:extLst>
      <p:ext uri="{BB962C8B-B14F-4D97-AF65-F5344CB8AC3E}">
        <p14:creationId xmlns:p14="http://schemas.microsoft.com/office/powerpoint/2010/main" val="1705449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168235B-8E2D-3D7C-B5F3-50438D18C7A4}"/>
              </a:ext>
            </a:extLst>
          </p:cNvPr>
          <p:cNvPicPr>
            <a:picLocks noChangeAspect="1"/>
          </p:cNvPicPr>
          <p:nvPr/>
        </p:nvPicPr>
        <p:blipFill>
          <a:blip r:embed="rId2"/>
          <a:stretch>
            <a:fillRect/>
          </a:stretch>
        </p:blipFill>
        <p:spPr>
          <a:xfrm>
            <a:off x="990073" y="1036320"/>
            <a:ext cx="3512952" cy="4785360"/>
          </a:xfrm>
          <a:prstGeom prst="rect">
            <a:avLst/>
          </a:prstGeom>
        </p:spPr>
      </p:pic>
      <p:sp>
        <p:nvSpPr>
          <p:cNvPr id="5" name="Tekstvak 4">
            <a:extLst>
              <a:ext uri="{FF2B5EF4-FFF2-40B4-BE49-F238E27FC236}">
                <a16:creationId xmlns:a16="http://schemas.microsoft.com/office/drawing/2014/main" id="{D063BDD1-CFB9-4D5C-FA7E-23EF9D394493}"/>
              </a:ext>
            </a:extLst>
          </p:cNvPr>
          <p:cNvSpPr txBox="1"/>
          <p:nvPr/>
        </p:nvSpPr>
        <p:spPr>
          <a:xfrm>
            <a:off x="4762105" y="5390793"/>
            <a:ext cx="7188827" cy="430887"/>
          </a:xfrm>
          <a:prstGeom prst="rect">
            <a:avLst/>
          </a:prstGeom>
          <a:noFill/>
        </p:spPr>
        <p:txBody>
          <a:bodyPr wrap="none" rtlCol="0">
            <a:spAutoFit/>
          </a:bodyPr>
          <a:lstStyle/>
          <a:p>
            <a:r>
              <a:rPr lang="nl-NL" sz="2200" dirty="0"/>
              <a:t>Uit: De felle met de rode baard, Uitgeverij </a:t>
            </a:r>
            <a:r>
              <a:rPr lang="nl-NL" sz="2200" dirty="0" err="1"/>
              <a:t>Manteau</a:t>
            </a:r>
            <a:r>
              <a:rPr lang="nl-NL" sz="2200" dirty="0"/>
              <a:t> (2006)</a:t>
            </a:r>
          </a:p>
        </p:txBody>
      </p:sp>
    </p:spTree>
    <p:extLst>
      <p:ext uri="{BB962C8B-B14F-4D97-AF65-F5344CB8AC3E}">
        <p14:creationId xmlns:p14="http://schemas.microsoft.com/office/powerpoint/2010/main" val="2910432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072C-246F-A80C-E5F6-B58EAE4AE5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EE5A34-22B1-88A6-DD14-3BDC261838D3}"/>
              </a:ext>
            </a:extLst>
          </p:cNvPr>
          <p:cNvSpPr>
            <a:spLocks noGrp="1"/>
          </p:cNvSpPr>
          <p:nvPr>
            <p:ph type="title"/>
          </p:nvPr>
        </p:nvSpPr>
        <p:spPr>
          <a:xfrm>
            <a:off x="1676400" y="1111283"/>
            <a:ext cx="9677400" cy="1041074"/>
          </a:xfrm>
          <a:solidFill>
            <a:schemeClr val="bg1"/>
          </a:solidFill>
        </p:spPr>
        <p:txBody>
          <a:bodyPr/>
          <a:lstStyle/>
          <a:p>
            <a:r>
              <a:rPr lang="nl-NL" dirty="0"/>
              <a:t>Voor het lezen</a:t>
            </a:r>
          </a:p>
        </p:txBody>
      </p:sp>
      <p:sp>
        <p:nvSpPr>
          <p:cNvPr id="3" name="Tijdelijke aanduiding voor inhoud 2">
            <a:extLst>
              <a:ext uri="{FF2B5EF4-FFF2-40B4-BE49-F238E27FC236}">
                <a16:creationId xmlns:a16="http://schemas.microsoft.com/office/drawing/2014/main" id="{A7AE313E-796B-C607-C62E-3C941ABCBC70}"/>
              </a:ext>
            </a:extLst>
          </p:cNvPr>
          <p:cNvSpPr>
            <a:spLocks noGrp="1"/>
          </p:cNvSpPr>
          <p:nvPr>
            <p:ph idx="1"/>
          </p:nvPr>
        </p:nvSpPr>
        <p:spPr>
          <a:xfrm>
            <a:off x="1676400" y="1800664"/>
            <a:ext cx="9873175" cy="3532340"/>
          </a:xfrm>
        </p:spPr>
        <p:txBody>
          <a:bodyPr>
            <a:noAutofit/>
          </a:bodyPr>
          <a:lstStyle/>
          <a:p>
            <a:pPr marL="0" indent="0">
              <a:lnSpc>
                <a:spcPct val="150000"/>
              </a:lnSpc>
              <a:buNone/>
            </a:pPr>
            <a:r>
              <a:rPr lang="nl-NL" sz="2400" b="0" i="0" u="none" strike="noStrike" dirty="0">
                <a:solidFill>
                  <a:srgbClr val="000000"/>
                </a:solidFill>
                <a:effectLst/>
                <a:latin typeface="Arial" panose="020B0604020202020204" pitchFamily="34" charset="0"/>
              </a:rPr>
              <a:t>We lezen het verslag van een proces waarin Reinaart de vos terechtstaat. Het verhaal begint met Pinksteren, een christelijke feestdag, waarop Koning Nobel zijn dieren bijeenroept: een </a:t>
            </a:r>
            <a:r>
              <a:rPr lang="nl-NL" sz="2400" b="0" i="0" u="none" strike="noStrike" dirty="0" err="1">
                <a:solidFill>
                  <a:srgbClr val="000000"/>
                </a:solidFill>
                <a:effectLst/>
                <a:latin typeface="Arial" panose="020B0604020202020204" pitchFamily="34" charset="0"/>
              </a:rPr>
              <a:t>hofdag</a:t>
            </a:r>
            <a:r>
              <a:rPr lang="nl-NL" sz="2400" b="0" i="0" u="none" strike="noStrike" dirty="0">
                <a:solidFill>
                  <a:srgbClr val="000000"/>
                </a:solidFill>
                <a:effectLst/>
                <a:latin typeface="Arial" panose="020B0604020202020204" pitchFamily="34" charset="0"/>
              </a:rPr>
              <a:t> organiseert. Dan moet er naar middeleeuws gebruik vrede heersen. Alle dieren komen klagen over Reinaart. Reinaart moet volgens het middeleeuwse recht drie keer ‘gedaagd’ worden (naar het hof geroepen) om terecht te staan voor zijn overtredingen. De tekst begint en eindigt aan het hof. </a:t>
            </a:r>
            <a:r>
              <a:rPr lang="nl-NL" sz="2400" b="1" i="0" u="none" strike="noStrike" dirty="0">
                <a:solidFill>
                  <a:srgbClr val="000000"/>
                </a:solidFill>
                <a:effectLst/>
                <a:latin typeface="Arial" panose="020B0604020202020204" pitchFamily="34" charset="0"/>
              </a:rPr>
              <a:t>We lezen ‘de </a:t>
            </a:r>
            <a:r>
              <a:rPr lang="nl-NL" sz="2400" b="1" i="0" u="none" strike="noStrike" dirty="0" err="1">
                <a:solidFill>
                  <a:srgbClr val="000000"/>
                </a:solidFill>
                <a:effectLst/>
                <a:latin typeface="Arial" panose="020B0604020202020204" pitchFamily="34" charset="0"/>
              </a:rPr>
              <a:t>hofdag</a:t>
            </a:r>
            <a:r>
              <a:rPr lang="nl-NL" sz="2400" b="1" i="0" u="none" strike="noStrike" dirty="0">
                <a:solidFill>
                  <a:srgbClr val="000000"/>
                </a:solidFill>
                <a:effectLst/>
                <a:latin typeface="Arial" panose="020B0604020202020204" pitchFamily="34" charset="0"/>
              </a:rPr>
              <a:t>’.</a:t>
            </a:r>
            <a:endParaRPr lang="nl-NL" sz="2400" b="1" dirty="0"/>
          </a:p>
        </p:txBody>
      </p:sp>
    </p:spTree>
    <p:extLst>
      <p:ext uri="{BB962C8B-B14F-4D97-AF65-F5344CB8AC3E}">
        <p14:creationId xmlns:p14="http://schemas.microsoft.com/office/powerpoint/2010/main" val="2073747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85C9232B-7202-EE11-5CE3-701A93304183}"/>
              </a:ext>
            </a:extLst>
          </p:cNvPr>
          <p:cNvPicPr>
            <a:picLocks noChangeAspect="1"/>
          </p:cNvPicPr>
          <p:nvPr/>
        </p:nvPicPr>
        <p:blipFill>
          <a:blip r:embed="rId2"/>
          <a:stretch>
            <a:fillRect/>
          </a:stretch>
        </p:blipFill>
        <p:spPr>
          <a:xfrm>
            <a:off x="0" y="0"/>
            <a:ext cx="12192000" cy="6858000"/>
          </a:xfrm>
          <a:prstGeom prst="rect">
            <a:avLst/>
          </a:prstGeom>
        </p:spPr>
      </p:pic>
      <p:sp>
        <p:nvSpPr>
          <p:cNvPr id="2" name="Tekstvak 1">
            <a:extLst>
              <a:ext uri="{FF2B5EF4-FFF2-40B4-BE49-F238E27FC236}">
                <a16:creationId xmlns:a16="http://schemas.microsoft.com/office/drawing/2014/main" id="{8DBB5501-0EA8-07A7-F331-42C7A77CF7AC}"/>
              </a:ext>
            </a:extLst>
          </p:cNvPr>
          <p:cNvSpPr txBox="1"/>
          <p:nvPr/>
        </p:nvSpPr>
        <p:spPr>
          <a:xfrm>
            <a:off x="1856935" y="4979963"/>
            <a:ext cx="8567225" cy="1147045"/>
          </a:xfrm>
          <a:prstGeom prst="rect">
            <a:avLst/>
          </a:prstGeom>
          <a:noFill/>
        </p:spPr>
        <p:txBody>
          <a:bodyPr wrap="square" rtlCol="0">
            <a:spAutoFit/>
          </a:bodyPr>
          <a:lstStyle/>
          <a:p>
            <a:pPr>
              <a:lnSpc>
                <a:spcPct val="150000"/>
              </a:lnSpc>
            </a:pPr>
            <a:r>
              <a:rPr lang="nl-NL" sz="2400" b="1" dirty="0"/>
              <a:t>Let op de positie van de vos en de wolf in dit fragment. </a:t>
            </a:r>
            <a:br>
              <a:rPr lang="nl-NL" sz="2400" b="1" dirty="0"/>
            </a:br>
            <a:r>
              <a:rPr lang="nl-NL" sz="2400" b="1" dirty="0"/>
              <a:t>Wie is het ’zwarte schaap’? Aan wiens kan sta jij nu?</a:t>
            </a:r>
          </a:p>
        </p:txBody>
      </p:sp>
      <p:sp>
        <p:nvSpPr>
          <p:cNvPr id="4" name="Pijl omlaag 3">
            <a:extLst>
              <a:ext uri="{FF2B5EF4-FFF2-40B4-BE49-F238E27FC236}">
                <a16:creationId xmlns:a16="http://schemas.microsoft.com/office/drawing/2014/main" id="{89EB9ED2-6ED1-F2B2-C8AE-3A2A116E8E14}"/>
              </a:ext>
            </a:extLst>
          </p:cNvPr>
          <p:cNvSpPr/>
          <p:nvPr/>
        </p:nvSpPr>
        <p:spPr>
          <a:xfrm>
            <a:off x="2166425" y="1448972"/>
            <a:ext cx="520504" cy="8581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76659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29CFC-41CD-7966-ABA3-7F266D497F1B}"/>
              </a:ext>
            </a:extLst>
          </p:cNvPr>
          <p:cNvSpPr>
            <a:spLocks noGrp="1"/>
          </p:cNvSpPr>
          <p:nvPr>
            <p:ph type="title"/>
          </p:nvPr>
        </p:nvSpPr>
        <p:spPr>
          <a:xfrm>
            <a:off x="1676400" y="1111283"/>
            <a:ext cx="9677400" cy="1111412"/>
          </a:xfrm>
          <a:solidFill>
            <a:schemeClr val="bg1"/>
          </a:solidFill>
        </p:spPr>
        <p:txBody>
          <a:bodyPr/>
          <a:lstStyle/>
          <a:p>
            <a:r>
              <a:rPr lang="nl-NL" dirty="0"/>
              <a:t>Opdracht tijdens het lezen</a:t>
            </a:r>
          </a:p>
        </p:txBody>
      </p:sp>
      <p:pic>
        <p:nvPicPr>
          <p:cNvPr id="7" name="Afbeelding 6">
            <a:extLst>
              <a:ext uri="{FF2B5EF4-FFF2-40B4-BE49-F238E27FC236}">
                <a16:creationId xmlns:a16="http://schemas.microsoft.com/office/drawing/2014/main" id="{3E8A583C-0636-47D3-3123-8523C456C869}"/>
              </a:ext>
            </a:extLst>
          </p:cNvPr>
          <p:cNvPicPr>
            <a:picLocks noChangeAspect="1"/>
          </p:cNvPicPr>
          <p:nvPr/>
        </p:nvPicPr>
        <p:blipFill>
          <a:blip r:embed="rId2"/>
          <a:stretch>
            <a:fillRect/>
          </a:stretch>
        </p:blipFill>
        <p:spPr>
          <a:xfrm>
            <a:off x="1676400" y="1849185"/>
            <a:ext cx="8503920" cy="4365346"/>
          </a:xfrm>
          <a:prstGeom prst="rect">
            <a:avLst/>
          </a:prstGeom>
        </p:spPr>
      </p:pic>
    </p:spTree>
    <p:extLst>
      <p:ext uri="{BB962C8B-B14F-4D97-AF65-F5344CB8AC3E}">
        <p14:creationId xmlns:p14="http://schemas.microsoft.com/office/powerpoint/2010/main" val="360268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2D5E2-179C-2366-C98A-2274003F5C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8761B2-DE21-9968-E625-627B207F5EDF}"/>
              </a:ext>
            </a:extLst>
          </p:cNvPr>
          <p:cNvSpPr>
            <a:spLocks noGrp="1"/>
          </p:cNvSpPr>
          <p:nvPr>
            <p:ph type="title"/>
          </p:nvPr>
        </p:nvSpPr>
        <p:spPr>
          <a:xfrm>
            <a:off x="1676400" y="1294163"/>
            <a:ext cx="9677400" cy="1041074"/>
          </a:xfrm>
          <a:solidFill>
            <a:schemeClr val="bg1"/>
          </a:solidFill>
        </p:spPr>
        <p:txBody>
          <a:bodyPr/>
          <a:lstStyle/>
          <a:p>
            <a:r>
              <a:rPr lang="nl-NL" dirty="0"/>
              <a:t>Na het lezen</a:t>
            </a:r>
          </a:p>
        </p:txBody>
      </p:sp>
      <p:sp>
        <p:nvSpPr>
          <p:cNvPr id="3" name="Tijdelijke aanduiding voor inhoud 2">
            <a:extLst>
              <a:ext uri="{FF2B5EF4-FFF2-40B4-BE49-F238E27FC236}">
                <a16:creationId xmlns:a16="http://schemas.microsoft.com/office/drawing/2014/main" id="{B9BE1CF7-072C-BAE9-D396-EC8C23A4EFCD}"/>
              </a:ext>
            </a:extLst>
          </p:cNvPr>
          <p:cNvSpPr>
            <a:spLocks noGrp="1"/>
          </p:cNvSpPr>
          <p:nvPr>
            <p:ph idx="1"/>
          </p:nvPr>
        </p:nvSpPr>
        <p:spPr/>
        <p:txBody>
          <a:bodyPr>
            <a:normAutofit/>
          </a:bodyPr>
          <a:lstStyle/>
          <a:p>
            <a:pPr marL="514350" indent="-514350">
              <a:lnSpc>
                <a:spcPct val="150000"/>
              </a:lnSpc>
              <a:buAutoNum type="arabicPeriod"/>
            </a:pPr>
            <a:r>
              <a:rPr lang="nl-NL" sz="2600" dirty="0">
                <a:solidFill>
                  <a:schemeClr val="tx1"/>
                </a:solidFill>
              </a:rPr>
              <a:t>Welke aanklachten zijn er tegen Reinaart?</a:t>
            </a:r>
          </a:p>
          <a:p>
            <a:pPr marL="514350" indent="-514350">
              <a:lnSpc>
                <a:spcPct val="150000"/>
              </a:lnSpc>
              <a:buAutoNum type="arabicPeriod"/>
            </a:pPr>
            <a:r>
              <a:rPr lang="nl-NL" sz="2600" dirty="0">
                <a:solidFill>
                  <a:schemeClr val="tx1"/>
                </a:solidFill>
              </a:rPr>
              <a:t>Wat is op dit moment jullie beeld van deze vos?</a:t>
            </a:r>
          </a:p>
          <a:p>
            <a:pPr marL="514350" indent="-514350">
              <a:lnSpc>
                <a:spcPct val="150000"/>
              </a:lnSpc>
              <a:buAutoNum type="arabicPeriod"/>
            </a:pPr>
            <a:r>
              <a:rPr lang="nl-NL" sz="2600" dirty="0">
                <a:solidFill>
                  <a:schemeClr val="tx1"/>
                </a:solidFill>
              </a:rPr>
              <a:t>Herken je een vossenstereotype? </a:t>
            </a:r>
            <a:br>
              <a:rPr lang="nl-NL" sz="2600" dirty="0">
                <a:solidFill>
                  <a:schemeClr val="tx1"/>
                </a:solidFill>
              </a:rPr>
            </a:br>
            <a:br>
              <a:rPr lang="nl-NL" sz="2600" dirty="0">
                <a:solidFill>
                  <a:schemeClr val="tx1"/>
                </a:solidFill>
              </a:rPr>
            </a:br>
            <a:endParaRPr lang="nl-NL" sz="2600" dirty="0">
              <a:solidFill>
                <a:schemeClr val="tx1"/>
              </a:solidFill>
            </a:endParaRPr>
          </a:p>
        </p:txBody>
      </p:sp>
    </p:spTree>
    <p:extLst>
      <p:ext uri="{BB962C8B-B14F-4D97-AF65-F5344CB8AC3E}">
        <p14:creationId xmlns:p14="http://schemas.microsoft.com/office/powerpoint/2010/main" val="2289012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B5C40-4CD2-33A7-0C31-F960BF30F3D6}"/>
              </a:ext>
            </a:extLst>
          </p:cNvPr>
          <p:cNvSpPr>
            <a:spLocks noGrp="1"/>
          </p:cNvSpPr>
          <p:nvPr>
            <p:ph type="title"/>
          </p:nvPr>
        </p:nvSpPr>
        <p:spPr>
          <a:xfrm>
            <a:off x="1676400" y="1294163"/>
            <a:ext cx="9677400" cy="1041074"/>
          </a:xfrm>
          <a:solidFill>
            <a:schemeClr val="bg1"/>
          </a:solidFill>
        </p:spPr>
        <p:txBody>
          <a:bodyPr/>
          <a:lstStyle/>
          <a:p>
            <a:r>
              <a:rPr lang="nl-NL" dirty="0"/>
              <a:t>Huiswerk</a:t>
            </a:r>
          </a:p>
        </p:txBody>
      </p:sp>
      <p:sp>
        <p:nvSpPr>
          <p:cNvPr id="3" name="Tijdelijke aanduiding voor inhoud 2">
            <a:extLst>
              <a:ext uri="{FF2B5EF4-FFF2-40B4-BE49-F238E27FC236}">
                <a16:creationId xmlns:a16="http://schemas.microsoft.com/office/drawing/2014/main" id="{4CDD909E-9E84-68C0-57AD-10BA1E908CA9}"/>
              </a:ext>
            </a:extLst>
          </p:cNvPr>
          <p:cNvSpPr>
            <a:spLocks noGrp="1"/>
          </p:cNvSpPr>
          <p:nvPr>
            <p:ph idx="1"/>
          </p:nvPr>
        </p:nvSpPr>
        <p:spPr>
          <a:xfrm>
            <a:off x="1676400" y="2335237"/>
            <a:ext cx="9677400" cy="3532340"/>
          </a:xfrm>
        </p:spPr>
        <p:txBody>
          <a:bodyPr>
            <a:normAutofit/>
          </a:bodyPr>
          <a:lstStyle/>
          <a:p>
            <a:pPr marL="0" indent="0">
              <a:lnSpc>
                <a:spcPct val="150000"/>
              </a:lnSpc>
              <a:buNone/>
            </a:pPr>
            <a:r>
              <a:rPr lang="nl-NL" sz="2600" dirty="0">
                <a:solidFill>
                  <a:schemeClr val="tx1"/>
                </a:solidFill>
              </a:rPr>
              <a:t>Herlees </a:t>
            </a:r>
            <a:r>
              <a:rPr lang="nl-NL" sz="2600" dirty="0" err="1">
                <a:solidFill>
                  <a:schemeClr val="tx1"/>
                </a:solidFill>
              </a:rPr>
              <a:t>Grimbeerts</a:t>
            </a:r>
            <a:r>
              <a:rPr lang="nl-NL" sz="2600" dirty="0">
                <a:solidFill>
                  <a:schemeClr val="tx1"/>
                </a:solidFill>
              </a:rPr>
              <a:t> pleidooi en onderstreep opvallende zinnen/woorden. Tip: Kies zinnen of woorden uit die een overtuigend karakter hebben. </a:t>
            </a:r>
          </a:p>
        </p:txBody>
      </p:sp>
    </p:spTree>
    <p:extLst>
      <p:ext uri="{BB962C8B-B14F-4D97-AF65-F5344CB8AC3E}">
        <p14:creationId xmlns:p14="http://schemas.microsoft.com/office/powerpoint/2010/main" val="4027732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EA88C-C712-0C29-075E-A2178C202635}"/>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A1BFB11B-AB71-0B25-F593-0F8D821513E5}"/>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C302EF16-7BDF-C250-EEA6-B2897C9A7686}"/>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A636775A-CF53-109D-9DA0-E54BD6AA7911}"/>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A3CBD4D6-B466-2611-BE2F-4EC7A930D934}"/>
              </a:ext>
            </a:extLst>
          </p:cNvPr>
          <p:cNvSpPr/>
          <p:nvPr/>
        </p:nvSpPr>
        <p:spPr>
          <a:xfrm>
            <a:off x="9076506" y="1413446"/>
            <a:ext cx="1949929" cy="149820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2AEE7E68-59B9-E664-B5E7-55F6F07178A0}"/>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09A03C41-33F0-202A-E5B8-60A608AD701F}"/>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95D24910-E558-3054-1720-22529871DE1B}"/>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6C9F6F0F-80DA-EFB7-1DE7-FF557B07C9D6}"/>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AF038C6F-9FDF-27B8-504D-81F482C95706}"/>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2F632F92-2B99-2010-DD37-97DA4D9628C8}"/>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7138B806-678F-97D1-EE47-0EA840D1F2D9}"/>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FB4DD296-666F-0244-8173-99B787592E2C}"/>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2E428A86-8995-0D96-EA1A-0901777DC3FF}"/>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489624D8-F599-1128-3284-061102491008}"/>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16528257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D283-9979-9AE7-44F5-A6E59D2FF5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15C374-EDCF-DC3A-D1F7-6B3144D101DE}"/>
              </a:ext>
            </a:extLst>
          </p:cNvPr>
          <p:cNvSpPr>
            <a:spLocks noGrp="1"/>
          </p:cNvSpPr>
          <p:nvPr>
            <p:ph type="title"/>
          </p:nvPr>
        </p:nvSpPr>
        <p:spPr>
          <a:xfrm>
            <a:off x="1676400" y="1111283"/>
            <a:ext cx="9677400" cy="1083277"/>
          </a:xfrm>
          <a:solidFill>
            <a:schemeClr val="bg1"/>
          </a:solidFill>
        </p:spPr>
        <p:txBody>
          <a:bodyPr>
            <a:normAutofit/>
          </a:bodyPr>
          <a:lstStyle/>
          <a:p>
            <a:r>
              <a:rPr lang="nl-NL" dirty="0"/>
              <a:t>Les 4: Reinaart de Vos: Menselijke dieren en beestachtige mensen</a:t>
            </a:r>
          </a:p>
        </p:txBody>
      </p:sp>
      <p:sp>
        <p:nvSpPr>
          <p:cNvPr id="3" name="Tijdelijke aanduiding voor inhoud 2">
            <a:extLst>
              <a:ext uri="{FF2B5EF4-FFF2-40B4-BE49-F238E27FC236}">
                <a16:creationId xmlns:a16="http://schemas.microsoft.com/office/drawing/2014/main" id="{982C7E89-8389-D7F6-D0C2-FAED6720CF95}"/>
              </a:ext>
            </a:extLst>
          </p:cNvPr>
          <p:cNvSpPr>
            <a:spLocks noGrp="1"/>
          </p:cNvSpPr>
          <p:nvPr>
            <p:ph idx="1"/>
          </p:nvPr>
        </p:nvSpPr>
        <p:spPr>
          <a:xfrm>
            <a:off x="1676400" y="2619993"/>
            <a:ext cx="9677400" cy="3532340"/>
          </a:xfrm>
        </p:spPr>
        <p:txBody>
          <a:bodyPr/>
          <a:lstStyle/>
          <a:p>
            <a:pPr marL="0" indent="0">
              <a:buNone/>
            </a:pPr>
            <a:r>
              <a:rPr lang="nl-NL" sz="2600" b="1" dirty="0">
                <a:solidFill>
                  <a:schemeClr val="tx1"/>
                </a:solidFill>
              </a:rPr>
              <a:t>Leerdoelen</a:t>
            </a:r>
            <a:endParaRPr lang="nl-NL" sz="2600" dirty="0">
              <a:solidFill>
                <a:schemeClr val="tx1"/>
              </a:solidFill>
            </a:endParaRPr>
          </a:p>
          <a:p>
            <a:pPr>
              <a:lnSpc>
                <a:spcPct val="150000"/>
              </a:lnSpc>
            </a:pPr>
            <a:r>
              <a:rPr lang="nl-NL" sz="2600" dirty="0">
                <a:solidFill>
                  <a:schemeClr val="tx1"/>
                </a:solidFill>
              </a:rPr>
              <a:t>Je ontdekt het dubbele perspectief van de Reinaart op mensen en dieren.</a:t>
            </a:r>
          </a:p>
          <a:p>
            <a:pPr>
              <a:lnSpc>
                <a:spcPct val="150000"/>
              </a:lnSpc>
            </a:pPr>
            <a:r>
              <a:rPr lang="nl-NL" sz="2600" dirty="0">
                <a:solidFill>
                  <a:schemeClr val="tx1"/>
                </a:solidFill>
              </a:rPr>
              <a:t>Je leert welk onderscheid er tussen mensen en dieren gemaakt werd in de middeleeuwen - en hoe dit nu nog doorwerkt.</a:t>
            </a:r>
          </a:p>
          <a:p>
            <a:pPr marL="0" indent="0">
              <a:buNone/>
            </a:pPr>
            <a:endParaRPr lang="nl-NL" b="1" dirty="0"/>
          </a:p>
          <a:p>
            <a:pPr marL="0" indent="0">
              <a:buNone/>
            </a:pPr>
            <a:endParaRPr lang="nl-NL" b="1" dirty="0"/>
          </a:p>
        </p:txBody>
      </p:sp>
    </p:spTree>
    <p:extLst>
      <p:ext uri="{BB962C8B-B14F-4D97-AF65-F5344CB8AC3E}">
        <p14:creationId xmlns:p14="http://schemas.microsoft.com/office/powerpoint/2010/main" val="439381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61022-75FD-B1F1-6FDB-4B8C1D11DF63}"/>
            </a:ext>
          </a:extLst>
        </p:cNvPr>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FFAC12C4-7081-0875-5BB9-E6C2DA31EBB8}"/>
              </a:ext>
            </a:extLst>
          </p:cNvPr>
          <p:cNvPicPr>
            <a:picLocks noChangeAspect="1"/>
          </p:cNvPicPr>
          <p:nvPr/>
        </p:nvPicPr>
        <p:blipFill>
          <a:blip r:embed="rId2"/>
          <a:stretch>
            <a:fillRect/>
          </a:stretch>
        </p:blipFill>
        <p:spPr>
          <a:xfrm>
            <a:off x="0" y="0"/>
            <a:ext cx="12192000" cy="6858000"/>
          </a:xfrm>
          <a:prstGeom prst="rect">
            <a:avLst/>
          </a:prstGeom>
        </p:spPr>
      </p:pic>
      <p:sp>
        <p:nvSpPr>
          <p:cNvPr id="4" name="Pijl omlaag 3">
            <a:extLst>
              <a:ext uri="{FF2B5EF4-FFF2-40B4-BE49-F238E27FC236}">
                <a16:creationId xmlns:a16="http://schemas.microsoft.com/office/drawing/2014/main" id="{8C4EA93B-5A3C-0BE4-2DD5-C008106F3C31}"/>
              </a:ext>
            </a:extLst>
          </p:cNvPr>
          <p:cNvSpPr/>
          <p:nvPr/>
        </p:nvSpPr>
        <p:spPr>
          <a:xfrm>
            <a:off x="3875304" y="1344041"/>
            <a:ext cx="520504" cy="8581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62882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03866-CF9E-71C1-8021-0D312B02AB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DB658E-FBC2-7B56-6800-ECE63CB26EF6}"/>
              </a:ext>
            </a:extLst>
          </p:cNvPr>
          <p:cNvSpPr>
            <a:spLocks noGrp="1"/>
          </p:cNvSpPr>
          <p:nvPr>
            <p:ph type="title"/>
          </p:nvPr>
        </p:nvSpPr>
        <p:spPr>
          <a:xfrm>
            <a:off x="1676400" y="1294163"/>
            <a:ext cx="9677400" cy="1041074"/>
          </a:xfrm>
          <a:solidFill>
            <a:schemeClr val="bg1"/>
          </a:solidFill>
        </p:spPr>
        <p:txBody>
          <a:bodyPr/>
          <a:lstStyle/>
          <a:p>
            <a:r>
              <a:rPr lang="nl-NL" dirty="0"/>
              <a:t>Huiswerk</a:t>
            </a:r>
          </a:p>
        </p:txBody>
      </p:sp>
      <p:sp>
        <p:nvSpPr>
          <p:cNvPr id="3" name="Tijdelijke aanduiding voor inhoud 2">
            <a:extLst>
              <a:ext uri="{FF2B5EF4-FFF2-40B4-BE49-F238E27FC236}">
                <a16:creationId xmlns:a16="http://schemas.microsoft.com/office/drawing/2014/main" id="{6B0FBD88-36B7-9839-76D7-C9778A59F8A2}"/>
              </a:ext>
            </a:extLst>
          </p:cNvPr>
          <p:cNvSpPr>
            <a:spLocks noGrp="1"/>
          </p:cNvSpPr>
          <p:nvPr>
            <p:ph idx="1"/>
          </p:nvPr>
        </p:nvSpPr>
        <p:spPr>
          <a:xfrm>
            <a:off x="1676400" y="2335237"/>
            <a:ext cx="9677400" cy="3532340"/>
          </a:xfrm>
        </p:spPr>
        <p:txBody>
          <a:bodyPr>
            <a:normAutofit/>
          </a:bodyPr>
          <a:lstStyle/>
          <a:p>
            <a:pPr marL="0" indent="0">
              <a:lnSpc>
                <a:spcPct val="150000"/>
              </a:lnSpc>
              <a:buNone/>
            </a:pPr>
            <a:r>
              <a:rPr lang="nl-NL" sz="2600" dirty="0">
                <a:solidFill>
                  <a:schemeClr val="tx1"/>
                </a:solidFill>
              </a:rPr>
              <a:t>Welke opvallende zinnen of woorden hebben jullie gemarkeerd?</a:t>
            </a:r>
            <a:br>
              <a:rPr lang="nl-NL" sz="2600" dirty="0">
                <a:solidFill>
                  <a:schemeClr val="tx1"/>
                </a:solidFill>
              </a:rPr>
            </a:br>
            <a:endParaRPr lang="nl-NL" sz="2600" dirty="0">
              <a:solidFill>
                <a:schemeClr val="tx1"/>
              </a:solidFill>
            </a:endParaRPr>
          </a:p>
          <a:p>
            <a:pPr marL="0" indent="0">
              <a:lnSpc>
                <a:spcPct val="150000"/>
              </a:lnSpc>
              <a:buNone/>
            </a:pPr>
            <a:r>
              <a:rPr lang="nl-NL" sz="2600" dirty="0">
                <a:solidFill>
                  <a:schemeClr val="tx1"/>
                </a:solidFill>
                <a:sym typeface="Wingdings" pitchFamily="2" charset="2"/>
              </a:rPr>
              <a:t> Je kunt hier drie voorbeelden benoemen van taaltechnieken (overtuigingskunst) </a:t>
            </a:r>
            <a:endParaRPr lang="nl-NL" sz="2600" dirty="0">
              <a:solidFill>
                <a:schemeClr val="tx1"/>
              </a:solidFill>
            </a:endParaRPr>
          </a:p>
          <a:p>
            <a:pPr>
              <a:lnSpc>
                <a:spcPct val="150000"/>
              </a:lnSpc>
              <a:buFontTx/>
              <a:buChar char="-"/>
            </a:pPr>
            <a:endParaRPr lang="nl-NL" sz="2600" dirty="0">
              <a:solidFill>
                <a:schemeClr val="tx1"/>
              </a:solidFill>
            </a:endParaRPr>
          </a:p>
        </p:txBody>
      </p:sp>
    </p:spTree>
    <p:extLst>
      <p:ext uri="{BB962C8B-B14F-4D97-AF65-F5344CB8AC3E}">
        <p14:creationId xmlns:p14="http://schemas.microsoft.com/office/powerpoint/2010/main" val="3497406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09EAA-0E26-8356-0FA1-531234A903E0}"/>
              </a:ext>
            </a:extLst>
          </p:cNvPr>
          <p:cNvSpPr>
            <a:spLocks noGrp="1"/>
          </p:cNvSpPr>
          <p:nvPr>
            <p:ph type="title"/>
          </p:nvPr>
        </p:nvSpPr>
        <p:spPr>
          <a:xfrm>
            <a:off x="1257300" y="1111283"/>
            <a:ext cx="9677400" cy="1137242"/>
          </a:xfrm>
          <a:solidFill>
            <a:schemeClr val="bg1"/>
          </a:solidFill>
        </p:spPr>
        <p:txBody>
          <a:bodyPr/>
          <a:lstStyle/>
          <a:p>
            <a:endParaRPr lang="nl-NL"/>
          </a:p>
        </p:txBody>
      </p:sp>
      <p:sp>
        <p:nvSpPr>
          <p:cNvPr id="3" name="Tijdelijke aanduiding voor inhoud 2">
            <a:extLst>
              <a:ext uri="{FF2B5EF4-FFF2-40B4-BE49-F238E27FC236}">
                <a16:creationId xmlns:a16="http://schemas.microsoft.com/office/drawing/2014/main" id="{173242A7-358D-2628-39C1-84F57DE8A181}"/>
              </a:ext>
            </a:extLst>
          </p:cNvPr>
          <p:cNvSpPr>
            <a:spLocks noGrp="1"/>
          </p:cNvSpPr>
          <p:nvPr>
            <p:ph idx="1"/>
          </p:nvPr>
        </p:nvSpPr>
        <p:spPr>
          <a:xfrm>
            <a:off x="715782" y="1816941"/>
            <a:ext cx="7002904" cy="3532340"/>
          </a:xfrm>
        </p:spPr>
        <p:txBody>
          <a:bodyPr>
            <a:normAutofit/>
          </a:bodyPr>
          <a:lstStyle/>
          <a:p>
            <a:pPr marL="0" indent="0">
              <a:lnSpc>
                <a:spcPct val="150000"/>
              </a:lnSpc>
              <a:buNone/>
            </a:pPr>
            <a:r>
              <a:rPr lang="nl-NL" sz="4000" dirty="0"/>
              <a:t>‘Let op! Het lezen van de Reinaart kan ernstige schade toebrengen aan de kinderziel.’</a:t>
            </a:r>
          </a:p>
        </p:txBody>
      </p:sp>
      <p:pic>
        <p:nvPicPr>
          <p:cNvPr id="1026" name="Picture 2" descr="De schelmenstreken van Reinaert de Vos">
            <a:extLst>
              <a:ext uri="{FF2B5EF4-FFF2-40B4-BE49-F238E27FC236}">
                <a16:creationId xmlns:a16="http://schemas.microsoft.com/office/drawing/2014/main" id="{0B97EF6C-F1A3-477A-4318-4DEB0546B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4767" y="1300859"/>
            <a:ext cx="3971753" cy="4564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524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97022-2D47-5DD4-80EA-F1F3168CC716}"/>
              </a:ext>
            </a:extLst>
          </p:cNvPr>
          <p:cNvSpPr>
            <a:spLocks noGrp="1"/>
          </p:cNvSpPr>
          <p:nvPr>
            <p:ph type="title"/>
          </p:nvPr>
        </p:nvSpPr>
        <p:spPr>
          <a:xfrm>
            <a:off x="1676400" y="1362830"/>
            <a:ext cx="9677400" cy="1092271"/>
          </a:xfrm>
          <a:solidFill>
            <a:schemeClr val="bg1"/>
          </a:solidFill>
        </p:spPr>
        <p:txBody>
          <a:bodyPr/>
          <a:lstStyle/>
          <a:p>
            <a:r>
              <a:rPr lang="nl-NL" dirty="0"/>
              <a:t>Tijdens het lezen</a:t>
            </a:r>
          </a:p>
        </p:txBody>
      </p:sp>
      <p:sp>
        <p:nvSpPr>
          <p:cNvPr id="3" name="Tijdelijke aanduiding voor inhoud 2">
            <a:extLst>
              <a:ext uri="{FF2B5EF4-FFF2-40B4-BE49-F238E27FC236}">
                <a16:creationId xmlns:a16="http://schemas.microsoft.com/office/drawing/2014/main" id="{28F96503-00B8-5D2D-ABE3-DFDECDECC9E5}"/>
              </a:ext>
            </a:extLst>
          </p:cNvPr>
          <p:cNvSpPr>
            <a:spLocks noGrp="1"/>
          </p:cNvSpPr>
          <p:nvPr>
            <p:ph idx="1"/>
          </p:nvPr>
        </p:nvSpPr>
        <p:spPr/>
        <p:txBody>
          <a:bodyPr>
            <a:normAutofit/>
          </a:bodyPr>
          <a:lstStyle/>
          <a:p>
            <a:pPr marL="514350" indent="-514350">
              <a:lnSpc>
                <a:spcPct val="150000"/>
              </a:lnSpc>
              <a:buFont typeface="+mj-lt"/>
              <a:buAutoNum type="arabicPeriod"/>
            </a:pPr>
            <a:r>
              <a:rPr lang="nl-NL" sz="2600" dirty="0">
                <a:solidFill>
                  <a:schemeClr val="tx1"/>
                </a:solidFill>
              </a:rPr>
              <a:t>Welke menselijke eigenschappen of zwakke plekken heeft </a:t>
            </a:r>
            <a:r>
              <a:rPr lang="nl-NL" sz="2600" dirty="0" err="1">
                <a:solidFill>
                  <a:schemeClr val="tx1"/>
                </a:solidFill>
              </a:rPr>
              <a:t>Bruun</a:t>
            </a:r>
            <a:r>
              <a:rPr lang="nl-NL" sz="2600" dirty="0">
                <a:solidFill>
                  <a:schemeClr val="tx1"/>
                </a:solidFill>
              </a:rPr>
              <a:t> de beer?</a:t>
            </a:r>
          </a:p>
          <a:p>
            <a:pPr marL="514350" indent="-514350">
              <a:lnSpc>
                <a:spcPct val="150000"/>
              </a:lnSpc>
              <a:buFont typeface="+mj-lt"/>
              <a:buAutoNum type="arabicPeriod"/>
            </a:pPr>
            <a:r>
              <a:rPr lang="nl-NL" sz="2600" dirty="0">
                <a:solidFill>
                  <a:schemeClr val="tx1"/>
                </a:solidFill>
              </a:rPr>
              <a:t>Welk ‘beestachtig’ gedrag tonen de mensen die in dit verhaal voorkomen?</a:t>
            </a:r>
          </a:p>
        </p:txBody>
      </p:sp>
    </p:spTree>
    <p:extLst>
      <p:ext uri="{BB962C8B-B14F-4D97-AF65-F5344CB8AC3E}">
        <p14:creationId xmlns:p14="http://schemas.microsoft.com/office/powerpoint/2010/main" val="1143187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1AE3B7-FF26-E57A-0A78-A6F9C6D8FFAE}"/>
              </a:ext>
            </a:extLst>
          </p:cNvPr>
          <p:cNvSpPr>
            <a:spLocks noGrp="1"/>
          </p:cNvSpPr>
          <p:nvPr>
            <p:ph type="title"/>
          </p:nvPr>
        </p:nvSpPr>
        <p:spPr>
          <a:xfrm>
            <a:off x="1676400" y="1111283"/>
            <a:ext cx="9677400" cy="1062291"/>
          </a:xfrm>
          <a:solidFill>
            <a:schemeClr val="bg1"/>
          </a:solidFill>
        </p:spPr>
        <p:txBody>
          <a:bodyPr/>
          <a:lstStyle/>
          <a:p>
            <a:r>
              <a:rPr lang="nl-NL" dirty="0"/>
              <a:t>Na het lezen</a:t>
            </a:r>
          </a:p>
        </p:txBody>
      </p:sp>
      <p:sp>
        <p:nvSpPr>
          <p:cNvPr id="3" name="Tijdelijke aanduiding voor inhoud 2">
            <a:extLst>
              <a:ext uri="{FF2B5EF4-FFF2-40B4-BE49-F238E27FC236}">
                <a16:creationId xmlns:a16="http://schemas.microsoft.com/office/drawing/2014/main" id="{B5840288-7D03-0C55-32F5-2AE8D2C54066}"/>
              </a:ext>
            </a:extLst>
          </p:cNvPr>
          <p:cNvSpPr>
            <a:spLocks noGrp="1"/>
          </p:cNvSpPr>
          <p:nvPr>
            <p:ph idx="1"/>
          </p:nvPr>
        </p:nvSpPr>
        <p:spPr>
          <a:xfrm>
            <a:off x="1676400" y="1963711"/>
            <a:ext cx="9677400" cy="4137285"/>
          </a:xfrm>
        </p:spPr>
        <p:txBody>
          <a:bodyPr/>
          <a:lstStyle/>
          <a:p>
            <a:pPr marL="0" indent="0">
              <a:lnSpc>
                <a:spcPct val="150000"/>
              </a:lnSpc>
              <a:buNone/>
            </a:pPr>
            <a:r>
              <a:rPr lang="nl-NL" sz="2400" dirty="0">
                <a:solidFill>
                  <a:schemeClr val="tx1"/>
                </a:solidFill>
              </a:rPr>
              <a:t>In de middeleeuwen was het verstand wat mensen van dieren onderscheidde. Terwijl de mens rationele beslissingen maakt of kan maken, laten dieren zich motiveren door hun instinct en lusten (eten, seks, etc.)</a:t>
            </a:r>
          </a:p>
          <a:p>
            <a:pPr marL="0" indent="0">
              <a:buNone/>
            </a:pPr>
            <a:endParaRPr lang="nl-NL" dirty="0"/>
          </a:p>
          <a:p>
            <a:pPr marL="0" indent="0">
              <a:lnSpc>
                <a:spcPct val="150000"/>
              </a:lnSpc>
              <a:buNone/>
            </a:pPr>
            <a:r>
              <a:rPr lang="nl-NL" sz="2400" b="1" dirty="0">
                <a:solidFill>
                  <a:schemeClr val="tx1"/>
                </a:solidFill>
              </a:rPr>
              <a:t>Wat zijn de drijfveren van </a:t>
            </a:r>
            <a:r>
              <a:rPr lang="nl-NL" sz="2400" b="1" dirty="0" err="1">
                <a:solidFill>
                  <a:schemeClr val="tx1"/>
                </a:solidFill>
              </a:rPr>
              <a:t>Bruun</a:t>
            </a:r>
            <a:r>
              <a:rPr lang="nl-NL" sz="2400" b="1" dirty="0">
                <a:solidFill>
                  <a:schemeClr val="tx1"/>
                </a:solidFill>
              </a:rPr>
              <a:t> en Reinaart? Laten ze zich door hun instinct leiden? Of door verstandige overwegingen? </a:t>
            </a:r>
          </a:p>
        </p:txBody>
      </p:sp>
    </p:spTree>
    <p:extLst>
      <p:ext uri="{BB962C8B-B14F-4D97-AF65-F5344CB8AC3E}">
        <p14:creationId xmlns:p14="http://schemas.microsoft.com/office/powerpoint/2010/main" val="2525048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811CE-BEE4-BE21-2FC1-2E190F32BF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5D64D-8CBE-1A68-E269-B567DA37A696}"/>
              </a:ext>
            </a:extLst>
          </p:cNvPr>
          <p:cNvSpPr>
            <a:spLocks noGrp="1"/>
          </p:cNvSpPr>
          <p:nvPr>
            <p:ph type="title"/>
          </p:nvPr>
        </p:nvSpPr>
        <p:spPr>
          <a:xfrm>
            <a:off x="1676400" y="1265537"/>
            <a:ext cx="9677400" cy="1077281"/>
          </a:xfrm>
          <a:solidFill>
            <a:schemeClr val="bg1"/>
          </a:solidFill>
        </p:spPr>
        <p:txBody>
          <a:bodyPr/>
          <a:lstStyle/>
          <a:p>
            <a:r>
              <a:rPr lang="nl-NL" dirty="0"/>
              <a:t>Huiswerk</a:t>
            </a:r>
          </a:p>
        </p:txBody>
      </p:sp>
      <p:sp>
        <p:nvSpPr>
          <p:cNvPr id="3" name="Tijdelijke aanduiding voor inhoud 2">
            <a:extLst>
              <a:ext uri="{FF2B5EF4-FFF2-40B4-BE49-F238E27FC236}">
                <a16:creationId xmlns:a16="http://schemas.microsoft.com/office/drawing/2014/main" id="{DFE0C4A2-0175-E6A1-FCC2-9F1FBD74778A}"/>
              </a:ext>
            </a:extLst>
          </p:cNvPr>
          <p:cNvSpPr>
            <a:spLocks noGrp="1"/>
          </p:cNvSpPr>
          <p:nvPr>
            <p:ph idx="1"/>
          </p:nvPr>
        </p:nvSpPr>
        <p:spPr>
          <a:xfrm>
            <a:off x="1676400" y="2342818"/>
            <a:ext cx="9677400" cy="4320454"/>
          </a:xfrm>
        </p:spPr>
        <p:txBody>
          <a:bodyPr>
            <a:normAutofit/>
          </a:bodyPr>
          <a:lstStyle/>
          <a:p>
            <a:pPr marL="0" indent="0">
              <a:lnSpc>
                <a:spcPct val="150000"/>
              </a:lnSpc>
              <a:buNone/>
            </a:pPr>
            <a:r>
              <a:rPr lang="nl-NL" sz="2600" dirty="0">
                <a:solidFill>
                  <a:schemeClr val="tx1"/>
                </a:solidFill>
              </a:rPr>
              <a:t>Schrijf een humoristische </a:t>
            </a:r>
            <a:r>
              <a:rPr lang="nl-NL" sz="2600" i="1" dirty="0" err="1">
                <a:solidFill>
                  <a:schemeClr val="tx1"/>
                </a:solidFill>
              </a:rPr>
              <a:t>triggerwarning</a:t>
            </a:r>
            <a:r>
              <a:rPr lang="nl-NL" sz="2600" dirty="0">
                <a:solidFill>
                  <a:schemeClr val="tx1"/>
                </a:solidFill>
              </a:rPr>
              <a:t> bij deze scène uit de Reinaart. Benoem voor welke mensen deze tekst kwetsend beledigend kan zijn en welke vormen van geweld erin voorkomen.</a:t>
            </a:r>
          </a:p>
          <a:p>
            <a:pPr marL="0" indent="0">
              <a:lnSpc>
                <a:spcPct val="150000"/>
              </a:lnSpc>
              <a:buNone/>
            </a:pPr>
            <a:endParaRPr lang="nl-NL" sz="2600" dirty="0">
              <a:solidFill>
                <a:schemeClr val="tx1"/>
              </a:solidFill>
            </a:endParaRPr>
          </a:p>
          <a:p>
            <a:pPr marL="0" indent="0">
              <a:lnSpc>
                <a:spcPct val="150000"/>
              </a:lnSpc>
              <a:buNone/>
            </a:pPr>
            <a:r>
              <a:rPr lang="nl-NL" sz="2600" dirty="0">
                <a:solidFill>
                  <a:schemeClr val="tx1"/>
                </a:solidFill>
              </a:rPr>
              <a:t>Lengte: 3 – 5 regels </a:t>
            </a:r>
            <a:br>
              <a:rPr lang="nl-NL" sz="2600" i="1" dirty="0">
                <a:solidFill>
                  <a:schemeClr val="tx1"/>
                </a:solidFill>
              </a:rPr>
            </a:br>
            <a:endParaRPr lang="nl-NL" sz="2600" i="1" dirty="0">
              <a:solidFill>
                <a:schemeClr val="tx1"/>
              </a:solidFill>
            </a:endParaRPr>
          </a:p>
        </p:txBody>
      </p:sp>
    </p:spTree>
    <p:extLst>
      <p:ext uri="{BB962C8B-B14F-4D97-AF65-F5344CB8AC3E}">
        <p14:creationId xmlns:p14="http://schemas.microsoft.com/office/powerpoint/2010/main" val="3523774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3B174-23EE-C95A-16A7-6632D5AB2CE7}"/>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7E17CF27-7A65-D2DD-799B-A4E05C24FC5E}"/>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9758936C-4E73-E2B6-D1B0-39E038CF5616}"/>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DBF67BCE-E7B8-18C4-682E-172AB7920954}"/>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FD4E49BC-61F1-BD66-F4ED-05DAFAE53944}"/>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558802DF-8EA0-B7F3-0336-2321D0A0B7C4}"/>
              </a:ext>
            </a:extLst>
          </p:cNvPr>
          <p:cNvSpPr/>
          <p:nvPr/>
        </p:nvSpPr>
        <p:spPr>
          <a:xfrm>
            <a:off x="9076506" y="3217467"/>
            <a:ext cx="1949930" cy="15421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7B155072-BFBB-2574-B37E-61984DEF7614}"/>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201E2B9B-462B-A06E-C762-90EC67A069F3}"/>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7B5D8655-F7FD-EAF3-C6A6-AC3329321376}"/>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E922F5E3-3C4B-90A3-3CA5-DC70B2583887}"/>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7EAF065-34DF-EEEB-A57D-5C1BF9F420D9}"/>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73B71C86-8C2D-6D91-8829-DDE3C6A00CD8}"/>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5B594601-EC75-1507-1518-D96A47A85791}"/>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3511FC99-C2AE-5DC0-ECDF-B5892B4566C6}"/>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90F16C91-8811-8B35-A8D2-A884FEA45CAB}"/>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2388714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68A22-A7B3-ADAF-2C65-4E17C10EAE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F889171-ABBA-2F7C-F538-B9A21168B8E0}"/>
              </a:ext>
            </a:extLst>
          </p:cNvPr>
          <p:cNvSpPr>
            <a:spLocks noGrp="1"/>
          </p:cNvSpPr>
          <p:nvPr>
            <p:ph type="title"/>
          </p:nvPr>
        </p:nvSpPr>
        <p:spPr>
          <a:xfrm>
            <a:off x="1676400" y="1111283"/>
            <a:ext cx="9677400" cy="1080932"/>
          </a:xfrm>
          <a:solidFill>
            <a:schemeClr val="bg1"/>
          </a:solidFill>
        </p:spPr>
        <p:txBody>
          <a:bodyPr>
            <a:normAutofit/>
          </a:bodyPr>
          <a:lstStyle/>
          <a:p>
            <a:r>
              <a:rPr lang="nl-NL" dirty="0"/>
              <a:t>Les 5: Een klein, zwak diertje </a:t>
            </a:r>
          </a:p>
        </p:txBody>
      </p:sp>
      <p:sp>
        <p:nvSpPr>
          <p:cNvPr id="3" name="Tijdelijke aanduiding voor inhoud 2">
            <a:extLst>
              <a:ext uri="{FF2B5EF4-FFF2-40B4-BE49-F238E27FC236}">
                <a16:creationId xmlns:a16="http://schemas.microsoft.com/office/drawing/2014/main" id="{B75143C9-3D58-F953-AE72-7455340DBCBF}"/>
              </a:ext>
            </a:extLst>
          </p:cNvPr>
          <p:cNvSpPr>
            <a:spLocks noGrp="1"/>
          </p:cNvSpPr>
          <p:nvPr>
            <p:ph idx="1"/>
          </p:nvPr>
        </p:nvSpPr>
        <p:spPr>
          <a:xfrm>
            <a:off x="1496784" y="2214377"/>
            <a:ext cx="10292443" cy="3532340"/>
          </a:xfrm>
        </p:spPr>
        <p:txBody>
          <a:bodyPr>
            <a:normAutofit/>
          </a:bodyPr>
          <a:lstStyle/>
          <a:p>
            <a:pPr marL="0" indent="0">
              <a:lnSpc>
                <a:spcPct val="150000"/>
              </a:lnSpc>
              <a:buNone/>
            </a:pPr>
            <a:r>
              <a:rPr lang="nl-NL" sz="2600" b="1" dirty="0">
                <a:solidFill>
                  <a:schemeClr val="tx1"/>
                </a:solidFill>
              </a:rPr>
              <a:t>Leerdoelen</a:t>
            </a:r>
            <a:endParaRPr lang="nl-NL" sz="2600" dirty="0">
              <a:solidFill>
                <a:schemeClr val="tx1"/>
              </a:solidFill>
            </a:endParaRPr>
          </a:p>
          <a:p>
            <a:pPr>
              <a:lnSpc>
                <a:spcPct val="150000"/>
              </a:lnSpc>
            </a:pPr>
            <a:r>
              <a:rPr lang="nl-NL" sz="2600" dirty="0">
                <a:solidFill>
                  <a:schemeClr val="tx1"/>
                </a:solidFill>
              </a:rPr>
              <a:t>Je leert dat context bepalend kan zijn voor het beoordelen en interpreteren van verhalen. </a:t>
            </a:r>
          </a:p>
          <a:p>
            <a:pPr>
              <a:lnSpc>
                <a:spcPct val="150000"/>
              </a:lnSpc>
            </a:pPr>
            <a:r>
              <a:rPr lang="nl-NL" sz="2600" dirty="0">
                <a:solidFill>
                  <a:schemeClr val="tx1"/>
                </a:solidFill>
              </a:rPr>
              <a:t>Je beoordeelt taalgebruik in een tekst en je kunt uitleggen waarom je iets mooi, interessant of leerzaam vindt. </a:t>
            </a:r>
          </a:p>
          <a:p>
            <a:pPr marL="0" indent="0">
              <a:buNone/>
            </a:pPr>
            <a:endParaRPr lang="nl-NL" b="1" dirty="0"/>
          </a:p>
          <a:p>
            <a:pPr marL="0" indent="0">
              <a:buNone/>
            </a:pPr>
            <a:endParaRPr lang="nl-NL" b="1" dirty="0"/>
          </a:p>
          <a:p>
            <a:pPr marL="0" indent="0">
              <a:buNone/>
            </a:pPr>
            <a:endParaRPr lang="nl-NL" b="1" dirty="0"/>
          </a:p>
          <a:p>
            <a:pPr marL="0" indent="0">
              <a:buNone/>
            </a:pPr>
            <a:endParaRPr lang="nl-NL" dirty="0"/>
          </a:p>
          <a:p>
            <a:pPr marL="0" indent="0">
              <a:buNone/>
            </a:pPr>
            <a:endParaRPr lang="nl-NL" b="1" dirty="0"/>
          </a:p>
          <a:p>
            <a:pPr marL="0" indent="0">
              <a:buNone/>
            </a:pPr>
            <a:endParaRPr lang="nl-NL" b="1" dirty="0"/>
          </a:p>
        </p:txBody>
      </p:sp>
    </p:spTree>
    <p:extLst>
      <p:ext uri="{BB962C8B-B14F-4D97-AF65-F5344CB8AC3E}">
        <p14:creationId xmlns:p14="http://schemas.microsoft.com/office/powerpoint/2010/main" val="2942821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965555-928C-9660-12C4-051CD79056EB}"/>
              </a:ext>
            </a:extLst>
          </p:cNvPr>
          <p:cNvSpPr>
            <a:spLocks noGrp="1"/>
          </p:cNvSpPr>
          <p:nvPr>
            <p:ph type="title"/>
          </p:nvPr>
        </p:nvSpPr>
        <p:spPr>
          <a:xfrm>
            <a:off x="1676400" y="1285454"/>
            <a:ext cx="9677400" cy="1109403"/>
          </a:xfrm>
          <a:solidFill>
            <a:schemeClr val="bg1"/>
          </a:solidFill>
        </p:spPr>
        <p:txBody>
          <a:bodyPr/>
          <a:lstStyle/>
          <a:p>
            <a:r>
              <a:rPr lang="nl-NL" dirty="0"/>
              <a:t>Huiswerk</a:t>
            </a:r>
          </a:p>
        </p:txBody>
      </p:sp>
      <p:sp>
        <p:nvSpPr>
          <p:cNvPr id="3" name="Tijdelijke aanduiding voor inhoud 2">
            <a:extLst>
              <a:ext uri="{FF2B5EF4-FFF2-40B4-BE49-F238E27FC236}">
                <a16:creationId xmlns:a16="http://schemas.microsoft.com/office/drawing/2014/main" id="{44D04CCC-9813-506C-F4A4-61478797CE42}"/>
              </a:ext>
            </a:extLst>
          </p:cNvPr>
          <p:cNvSpPr>
            <a:spLocks noGrp="1"/>
          </p:cNvSpPr>
          <p:nvPr>
            <p:ph idx="1"/>
          </p:nvPr>
        </p:nvSpPr>
        <p:spPr>
          <a:xfrm>
            <a:off x="1676400" y="2057400"/>
            <a:ext cx="9677400" cy="3847728"/>
          </a:xfrm>
        </p:spPr>
        <p:txBody>
          <a:bodyPr>
            <a:normAutofit/>
          </a:bodyPr>
          <a:lstStyle/>
          <a:p>
            <a:pPr marL="0" indent="0">
              <a:lnSpc>
                <a:spcPct val="150000"/>
              </a:lnSpc>
              <a:buNone/>
            </a:pPr>
            <a:br>
              <a:rPr lang="nl-NL" sz="2600" dirty="0">
                <a:solidFill>
                  <a:schemeClr val="tx1"/>
                </a:solidFill>
              </a:rPr>
            </a:br>
            <a:r>
              <a:rPr lang="nl-NL" sz="2600" dirty="0">
                <a:solidFill>
                  <a:schemeClr val="tx1"/>
                </a:solidFill>
              </a:rPr>
              <a:t>Voorlezen van een aantal </a:t>
            </a:r>
            <a:r>
              <a:rPr lang="nl-NL" sz="2600" dirty="0" err="1">
                <a:solidFill>
                  <a:schemeClr val="tx1"/>
                </a:solidFill>
              </a:rPr>
              <a:t>triggerwarnings</a:t>
            </a:r>
            <a:r>
              <a:rPr lang="nl-NL" sz="2600" dirty="0">
                <a:solidFill>
                  <a:schemeClr val="tx1"/>
                </a:solidFill>
              </a:rPr>
              <a:t>.</a:t>
            </a:r>
          </a:p>
        </p:txBody>
      </p:sp>
    </p:spTree>
    <p:extLst>
      <p:ext uri="{BB962C8B-B14F-4D97-AF65-F5344CB8AC3E}">
        <p14:creationId xmlns:p14="http://schemas.microsoft.com/office/powerpoint/2010/main" val="447086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4760B-4CB9-0FB9-68A0-FC7D7920C4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D951A2-E947-7105-ECDC-6107B464426A}"/>
              </a:ext>
            </a:extLst>
          </p:cNvPr>
          <p:cNvSpPr>
            <a:spLocks noGrp="1"/>
          </p:cNvSpPr>
          <p:nvPr>
            <p:ph type="title"/>
          </p:nvPr>
        </p:nvSpPr>
        <p:spPr>
          <a:xfrm>
            <a:off x="1676400" y="1209254"/>
            <a:ext cx="9677400" cy="1109403"/>
          </a:xfrm>
          <a:solidFill>
            <a:schemeClr val="bg1"/>
          </a:solidFill>
        </p:spPr>
        <p:txBody>
          <a:bodyPr/>
          <a:lstStyle/>
          <a:p>
            <a:r>
              <a:rPr lang="nl-NL" dirty="0"/>
              <a:t>Terugblik vorige les</a:t>
            </a:r>
          </a:p>
        </p:txBody>
      </p:sp>
      <p:sp>
        <p:nvSpPr>
          <p:cNvPr id="3" name="Tijdelijke aanduiding voor inhoud 2">
            <a:extLst>
              <a:ext uri="{FF2B5EF4-FFF2-40B4-BE49-F238E27FC236}">
                <a16:creationId xmlns:a16="http://schemas.microsoft.com/office/drawing/2014/main" id="{321D309F-62B1-2DD9-1254-FF601F0ABBF7}"/>
              </a:ext>
            </a:extLst>
          </p:cNvPr>
          <p:cNvSpPr>
            <a:spLocks noGrp="1"/>
          </p:cNvSpPr>
          <p:nvPr>
            <p:ph idx="1"/>
          </p:nvPr>
        </p:nvSpPr>
        <p:spPr>
          <a:xfrm>
            <a:off x="1676400" y="2057400"/>
            <a:ext cx="9677400" cy="3847728"/>
          </a:xfrm>
        </p:spPr>
        <p:txBody>
          <a:bodyPr>
            <a:normAutofit lnSpcReduction="10000"/>
          </a:bodyPr>
          <a:lstStyle/>
          <a:p>
            <a:pPr marL="0" indent="0">
              <a:lnSpc>
                <a:spcPct val="150000"/>
              </a:lnSpc>
              <a:buNone/>
            </a:pPr>
            <a:r>
              <a:rPr lang="nl-NL" sz="2600" dirty="0">
                <a:solidFill>
                  <a:schemeClr val="tx1"/>
                </a:solidFill>
              </a:rPr>
              <a:t>Reinaart de Vos is een verhaal over een proces.</a:t>
            </a:r>
          </a:p>
          <a:p>
            <a:pPr marL="514350" indent="-514350">
              <a:lnSpc>
                <a:spcPct val="150000"/>
              </a:lnSpc>
              <a:buFont typeface="+mj-lt"/>
              <a:buAutoNum type="arabicPeriod"/>
            </a:pPr>
            <a:r>
              <a:rPr lang="nl-NL" sz="2600" dirty="0">
                <a:solidFill>
                  <a:schemeClr val="tx1"/>
                </a:solidFill>
              </a:rPr>
              <a:t>Is er twijfel over </a:t>
            </a:r>
            <a:r>
              <a:rPr lang="nl-NL" sz="2600" dirty="0" err="1">
                <a:solidFill>
                  <a:schemeClr val="tx1"/>
                </a:solidFill>
              </a:rPr>
              <a:t>Reinaarts</a:t>
            </a:r>
            <a:r>
              <a:rPr lang="nl-NL" sz="2600" dirty="0">
                <a:solidFill>
                  <a:schemeClr val="tx1"/>
                </a:solidFill>
              </a:rPr>
              <a:t> schuld of onschuld? Of is het overduidelijk?</a:t>
            </a:r>
          </a:p>
          <a:p>
            <a:pPr marL="514350" indent="-514350">
              <a:lnSpc>
                <a:spcPct val="150000"/>
              </a:lnSpc>
              <a:buFont typeface="+mj-lt"/>
              <a:buAutoNum type="arabicPeriod"/>
            </a:pPr>
            <a:r>
              <a:rPr lang="nl-NL" sz="2600" dirty="0">
                <a:solidFill>
                  <a:schemeClr val="tx1"/>
                </a:solidFill>
              </a:rPr>
              <a:t>Als er geen twijfel is over zijn schuld, wat maakt je dan nieuwsgierig om verder te lezen?</a:t>
            </a:r>
          </a:p>
          <a:p>
            <a:pPr marL="514350" indent="-514350">
              <a:lnSpc>
                <a:spcPct val="150000"/>
              </a:lnSpc>
              <a:buFont typeface="+mj-lt"/>
              <a:buAutoNum type="arabicPeriod"/>
            </a:pPr>
            <a:r>
              <a:rPr lang="nl-NL" sz="2600" dirty="0">
                <a:solidFill>
                  <a:schemeClr val="tx1"/>
                </a:solidFill>
              </a:rPr>
              <a:t>Wie zijn er uiteindelijk het wreedst? De mensen of de dieren?</a:t>
            </a:r>
          </a:p>
        </p:txBody>
      </p:sp>
    </p:spTree>
    <p:extLst>
      <p:ext uri="{BB962C8B-B14F-4D97-AF65-F5344CB8AC3E}">
        <p14:creationId xmlns:p14="http://schemas.microsoft.com/office/powerpoint/2010/main" val="11370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CB84E9-460B-1A28-0D94-FEF949A5C55E}"/>
              </a:ext>
            </a:extLst>
          </p:cNvPr>
          <p:cNvSpPr>
            <a:spLocks noGrp="1"/>
          </p:cNvSpPr>
          <p:nvPr>
            <p:ph type="title"/>
          </p:nvPr>
        </p:nvSpPr>
        <p:spPr>
          <a:xfrm>
            <a:off x="816429" y="1111283"/>
            <a:ext cx="10537371" cy="962446"/>
          </a:xfrm>
          <a:solidFill>
            <a:schemeClr val="bg1"/>
          </a:solidFill>
        </p:spPr>
        <p:txBody>
          <a:bodyPr/>
          <a:lstStyle/>
          <a:p>
            <a:endParaRPr lang="nl-NL"/>
          </a:p>
        </p:txBody>
      </p:sp>
      <p:sp>
        <p:nvSpPr>
          <p:cNvPr id="3" name="Tijdelijke aanduiding voor inhoud 2">
            <a:extLst>
              <a:ext uri="{FF2B5EF4-FFF2-40B4-BE49-F238E27FC236}">
                <a16:creationId xmlns:a16="http://schemas.microsoft.com/office/drawing/2014/main" id="{358B6177-8A28-14CC-887F-6002B46AE99C}"/>
              </a:ext>
            </a:extLst>
          </p:cNvPr>
          <p:cNvSpPr>
            <a:spLocks noGrp="1"/>
          </p:cNvSpPr>
          <p:nvPr>
            <p:ph idx="1"/>
          </p:nvPr>
        </p:nvSpPr>
        <p:spPr>
          <a:xfrm>
            <a:off x="816429" y="1220679"/>
            <a:ext cx="8539842" cy="4130188"/>
          </a:xfrm>
        </p:spPr>
        <p:txBody>
          <a:bodyPr>
            <a:noAutofit/>
          </a:bodyPr>
          <a:lstStyle/>
          <a:p>
            <a:pPr marL="0" indent="0">
              <a:lnSpc>
                <a:spcPct val="150000"/>
              </a:lnSpc>
              <a:buNone/>
            </a:pPr>
            <a:r>
              <a:rPr lang="nl-NL" sz="2500" dirty="0">
                <a:solidFill>
                  <a:schemeClr val="tx1"/>
                </a:solidFill>
              </a:rPr>
              <a:t>“Persoonlijke begeerte is de hoofdoorzaak van de ontsporing van de rechtsgang in de </a:t>
            </a:r>
            <a:r>
              <a:rPr lang="nl-NL" sz="2500" dirty="0" err="1">
                <a:solidFill>
                  <a:schemeClr val="tx1"/>
                </a:solidFill>
              </a:rPr>
              <a:t>Reynaert</a:t>
            </a:r>
            <a:r>
              <a:rPr lang="nl-NL" sz="2500" dirty="0">
                <a:solidFill>
                  <a:schemeClr val="tx1"/>
                </a:solidFill>
              </a:rPr>
              <a:t>. Niet de institutie als zodanig blijkt de zwakste schakel, maar de individuen die haar moeten dragen. [...] zijn wij lezers wel zoveel beter dan </a:t>
            </a:r>
            <a:r>
              <a:rPr lang="nl-NL" sz="2500" dirty="0" err="1">
                <a:solidFill>
                  <a:schemeClr val="tx1"/>
                </a:solidFill>
              </a:rPr>
              <a:t>Bruun</a:t>
            </a:r>
            <a:r>
              <a:rPr lang="nl-NL" sz="2500" dirty="0">
                <a:solidFill>
                  <a:schemeClr val="tx1"/>
                </a:solidFill>
              </a:rPr>
              <a:t>, </a:t>
            </a:r>
            <a:r>
              <a:rPr lang="nl-NL" sz="2500" dirty="0" err="1">
                <a:solidFill>
                  <a:schemeClr val="tx1"/>
                </a:solidFill>
              </a:rPr>
              <a:t>Tybeert</a:t>
            </a:r>
            <a:r>
              <a:rPr lang="nl-NL" sz="2500" dirty="0">
                <a:solidFill>
                  <a:schemeClr val="tx1"/>
                </a:solidFill>
              </a:rPr>
              <a:t> de kater of koning Nobel? Inderdaad: de meeste mensen deugen – tot ze eigen voordeel ruiken. Met als gewetensvraag: wat doe jij als er verleiding lokt?”</a:t>
            </a:r>
          </a:p>
        </p:txBody>
      </p:sp>
      <p:pic>
        <p:nvPicPr>
          <p:cNvPr id="1026" name="Picture 2" descr="De Reynaert: Leven met een middeleeuws meesterwerk : Oostrom, Frits van:  Amazon.nl: Boeken">
            <a:extLst>
              <a:ext uri="{FF2B5EF4-FFF2-40B4-BE49-F238E27FC236}">
                <a16:creationId xmlns:a16="http://schemas.microsoft.com/office/drawing/2014/main" id="{22F9D59B-BEC5-8D43-767F-B57A1EED12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6901" y="1507132"/>
            <a:ext cx="2506435" cy="384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503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D80E3-3490-9EB4-9C7B-238C014775C0}"/>
            </a:ext>
          </a:extLst>
        </p:cNvPr>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E9B58977-14C7-3D4C-8F85-17A4D409FF62}"/>
              </a:ext>
            </a:extLst>
          </p:cNvPr>
          <p:cNvPicPr>
            <a:picLocks noChangeAspect="1"/>
          </p:cNvPicPr>
          <p:nvPr/>
        </p:nvPicPr>
        <p:blipFill>
          <a:blip r:embed="rId2"/>
          <a:stretch>
            <a:fillRect/>
          </a:stretch>
        </p:blipFill>
        <p:spPr>
          <a:xfrm>
            <a:off x="0" y="0"/>
            <a:ext cx="12192000" cy="6858000"/>
          </a:xfrm>
          <a:prstGeom prst="rect">
            <a:avLst/>
          </a:prstGeom>
        </p:spPr>
      </p:pic>
      <p:sp>
        <p:nvSpPr>
          <p:cNvPr id="4" name="Pijl omlaag 3">
            <a:extLst>
              <a:ext uri="{FF2B5EF4-FFF2-40B4-BE49-F238E27FC236}">
                <a16:creationId xmlns:a16="http://schemas.microsoft.com/office/drawing/2014/main" id="{59CB0B03-3C59-F36A-B5F1-C31E6110DE96}"/>
              </a:ext>
            </a:extLst>
          </p:cNvPr>
          <p:cNvSpPr/>
          <p:nvPr/>
        </p:nvSpPr>
        <p:spPr>
          <a:xfrm>
            <a:off x="5410190" y="1295055"/>
            <a:ext cx="520504" cy="8581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5000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CA589-5240-FA4C-614A-431458A65456}"/>
              </a:ext>
            </a:extLst>
          </p:cNvPr>
          <p:cNvSpPr>
            <a:spLocks noGrp="1"/>
          </p:cNvSpPr>
          <p:nvPr>
            <p:ph type="title"/>
          </p:nvPr>
        </p:nvSpPr>
        <p:spPr>
          <a:xfrm>
            <a:off x="1126671" y="870560"/>
            <a:ext cx="10227129" cy="1305594"/>
          </a:xfrm>
          <a:solidFill>
            <a:schemeClr val="bg1"/>
          </a:solidFill>
        </p:spPr>
        <p:txBody>
          <a:bodyPr/>
          <a:lstStyle/>
          <a:p>
            <a:endParaRPr lang="nl-NL" dirty="0"/>
          </a:p>
        </p:txBody>
      </p:sp>
      <p:pic>
        <p:nvPicPr>
          <p:cNvPr id="4" name="Afbeelding 3">
            <a:extLst>
              <a:ext uri="{FF2B5EF4-FFF2-40B4-BE49-F238E27FC236}">
                <a16:creationId xmlns:a16="http://schemas.microsoft.com/office/drawing/2014/main" id="{716ADB7B-6FF0-AF59-C7A3-CEE20961AF5E}"/>
              </a:ext>
            </a:extLst>
          </p:cNvPr>
          <p:cNvPicPr>
            <a:picLocks noChangeAspect="1"/>
          </p:cNvPicPr>
          <p:nvPr/>
        </p:nvPicPr>
        <p:blipFill>
          <a:blip r:embed="rId2"/>
          <a:stretch>
            <a:fillRect/>
          </a:stretch>
        </p:blipFill>
        <p:spPr>
          <a:xfrm>
            <a:off x="681105" y="1025411"/>
            <a:ext cx="3083175" cy="4807178"/>
          </a:xfrm>
          <a:prstGeom prst="rect">
            <a:avLst/>
          </a:prstGeom>
        </p:spPr>
      </p:pic>
      <p:sp>
        <p:nvSpPr>
          <p:cNvPr id="3" name="Tekstvak 2">
            <a:extLst>
              <a:ext uri="{FF2B5EF4-FFF2-40B4-BE49-F238E27FC236}">
                <a16:creationId xmlns:a16="http://schemas.microsoft.com/office/drawing/2014/main" id="{1EAC1261-7657-E34E-B935-1FA8834A6623}"/>
              </a:ext>
            </a:extLst>
          </p:cNvPr>
          <p:cNvSpPr txBox="1"/>
          <p:nvPr/>
        </p:nvSpPr>
        <p:spPr>
          <a:xfrm>
            <a:off x="4322068" y="5401702"/>
            <a:ext cx="7188827" cy="430887"/>
          </a:xfrm>
          <a:prstGeom prst="rect">
            <a:avLst/>
          </a:prstGeom>
          <a:noFill/>
        </p:spPr>
        <p:txBody>
          <a:bodyPr wrap="none" rtlCol="0">
            <a:spAutoFit/>
          </a:bodyPr>
          <a:lstStyle/>
          <a:p>
            <a:r>
              <a:rPr lang="nl-NL" sz="2200" dirty="0"/>
              <a:t>Uit: De felle met de rode baard, Uitgeverij </a:t>
            </a:r>
            <a:r>
              <a:rPr lang="nl-NL" sz="2200" dirty="0" err="1"/>
              <a:t>Manteau</a:t>
            </a:r>
            <a:r>
              <a:rPr lang="nl-NL" sz="2200" dirty="0"/>
              <a:t> (2006)</a:t>
            </a:r>
          </a:p>
        </p:txBody>
      </p:sp>
    </p:spTree>
    <p:extLst>
      <p:ext uri="{BB962C8B-B14F-4D97-AF65-F5344CB8AC3E}">
        <p14:creationId xmlns:p14="http://schemas.microsoft.com/office/powerpoint/2010/main" val="1020776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F7AEE-376E-F207-E461-8852F9E4CE93}"/>
              </a:ext>
            </a:extLst>
          </p:cNvPr>
          <p:cNvSpPr>
            <a:spLocks noGrp="1"/>
          </p:cNvSpPr>
          <p:nvPr>
            <p:ph type="title"/>
          </p:nvPr>
        </p:nvSpPr>
        <p:spPr>
          <a:xfrm>
            <a:off x="1676400" y="1274569"/>
            <a:ext cx="9677400" cy="1060417"/>
          </a:xfrm>
          <a:solidFill>
            <a:schemeClr val="bg1"/>
          </a:solidFill>
        </p:spPr>
        <p:txBody>
          <a:bodyPr/>
          <a:lstStyle/>
          <a:p>
            <a:r>
              <a:rPr lang="nl-NL" dirty="0"/>
              <a:t>Tijdens het lezen</a:t>
            </a:r>
          </a:p>
        </p:txBody>
      </p:sp>
      <p:sp>
        <p:nvSpPr>
          <p:cNvPr id="3" name="Tijdelijke aanduiding voor inhoud 2">
            <a:extLst>
              <a:ext uri="{FF2B5EF4-FFF2-40B4-BE49-F238E27FC236}">
                <a16:creationId xmlns:a16="http://schemas.microsoft.com/office/drawing/2014/main" id="{57775C1E-E243-6E94-7204-768B300868E8}"/>
              </a:ext>
            </a:extLst>
          </p:cNvPr>
          <p:cNvSpPr>
            <a:spLocks noGrp="1"/>
          </p:cNvSpPr>
          <p:nvPr>
            <p:ph idx="1"/>
          </p:nvPr>
        </p:nvSpPr>
        <p:spPr>
          <a:xfrm>
            <a:off x="1676400" y="2579915"/>
            <a:ext cx="10112829" cy="3532340"/>
          </a:xfrm>
        </p:spPr>
        <p:txBody>
          <a:bodyPr>
            <a:normAutofit/>
          </a:bodyPr>
          <a:lstStyle/>
          <a:p>
            <a:pPr marL="514350" indent="-514350">
              <a:lnSpc>
                <a:spcPct val="200000"/>
              </a:lnSpc>
              <a:buFont typeface="+mj-lt"/>
              <a:buAutoNum type="arabicPeriod"/>
            </a:pPr>
            <a:r>
              <a:rPr lang="nl-NL" sz="2600" dirty="0">
                <a:solidFill>
                  <a:schemeClr val="tx1"/>
                </a:solidFill>
              </a:rPr>
              <a:t>Let op het mysterieuze klokkenspel: wat is hiermee aan de hand?</a:t>
            </a:r>
          </a:p>
          <a:p>
            <a:pPr marL="514350" indent="-514350">
              <a:lnSpc>
                <a:spcPct val="200000"/>
              </a:lnSpc>
              <a:buFont typeface="+mj-lt"/>
              <a:buAutoNum type="arabicPeriod"/>
            </a:pPr>
            <a:r>
              <a:rPr lang="nl-NL" sz="2600" dirty="0">
                <a:solidFill>
                  <a:schemeClr val="tx1"/>
                </a:solidFill>
              </a:rPr>
              <a:t>Noteer twee zinnen of zinsfragmenten die je mooi vindt. </a:t>
            </a:r>
          </a:p>
          <a:p>
            <a:pPr marL="0" indent="0">
              <a:lnSpc>
                <a:spcPct val="200000"/>
              </a:lnSpc>
              <a:buNone/>
            </a:pPr>
            <a:br>
              <a:rPr lang="nl-NL" sz="1700" b="1" dirty="0">
                <a:solidFill>
                  <a:schemeClr val="tx1"/>
                </a:solidFill>
              </a:rPr>
            </a:br>
            <a:r>
              <a:rPr lang="nl-NL" sz="1700" b="1" dirty="0">
                <a:solidFill>
                  <a:schemeClr val="tx1"/>
                </a:solidFill>
              </a:rPr>
              <a:t>Laat leerlingen eerst via </a:t>
            </a:r>
            <a:r>
              <a:rPr lang="nl-NL" sz="1700" b="1" dirty="0" err="1">
                <a:solidFill>
                  <a:schemeClr val="tx1"/>
                </a:solidFill>
              </a:rPr>
              <a:t>Mentimeter</a:t>
            </a:r>
            <a:r>
              <a:rPr lang="nl-NL" sz="1700" b="1" dirty="0">
                <a:solidFill>
                  <a:schemeClr val="tx1"/>
                </a:solidFill>
              </a:rPr>
              <a:t> een zin of zinsfragment delen en geef ze daarna de opdracht om uit te leggen waarom ze hiervoor gekozen hebben. </a:t>
            </a:r>
            <a:r>
              <a:rPr lang="nl-NL" sz="1700" b="1" dirty="0">
                <a:solidFill>
                  <a:schemeClr val="tx1"/>
                </a:solidFill>
                <a:sym typeface="Wingdings" pitchFamily="2" charset="2"/>
              </a:rPr>
              <a:t> oefening in meningsvorming </a:t>
            </a:r>
            <a:endParaRPr lang="nl-NL" sz="1700" b="1" dirty="0">
              <a:solidFill>
                <a:schemeClr val="tx1"/>
              </a:solidFill>
            </a:endParaRPr>
          </a:p>
        </p:txBody>
      </p:sp>
    </p:spTree>
    <p:extLst>
      <p:ext uri="{BB962C8B-B14F-4D97-AF65-F5344CB8AC3E}">
        <p14:creationId xmlns:p14="http://schemas.microsoft.com/office/powerpoint/2010/main" val="3547486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90CBCE-008B-1888-F7DF-4672349BE8A1}"/>
              </a:ext>
            </a:extLst>
          </p:cNvPr>
          <p:cNvSpPr>
            <a:spLocks noGrp="1"/>
          </p:cNvSpPr>
          <p:nvPr>
            <p:ph type="title"/>
          </p:nvPr>
        </p:nvSpPr>
        <p:spPr>
          <a:xfrm>
            <a:off x="1676400" y="1263683"/>
            <a:ext cx="9677400" cy="854677"/>
          </a:xfrm>
          <a:solidFill>
            <a:schemeClr val="bg1"/>
          </a:solidFill>
        </p:spPr>
        <p:txBody>
          <a:bodyPr/>
          <a:lstStyle/>
          <a:p>
            <a:r>
              <a:rPr lang="nl-NL" dirty="0"/>
              <a:t>Opvallende zinnen en omschrijvingen</a:t>
            </a:r>
          </a:p>
        </p:txBody>
      </p:sp>
      <p:sp>
        <p:nvSpPr>
          <p:cNvPr id="3" name="Tijdelijke aanduiding voor inhoud 2">
            <a:extLst>
              <a:ext uri="{FF2B5EF4-FFF2-40B4-BE49-F238E27FC236}">
                <a16:creationId xmlns:a16="http://schemas.microsoft.com/office/drawing/2014/main" id="{2FD2500B-9891-9768-9DED-2103C891C824}"/>
              </a:ext>
            </a:extLst>
          </p:cNvPr>
          <p:cNvSpPr>
            <a:spLocks noGrp="1"/>
          </p:cNvSpPr>
          <p:nvPr>
            <p:ph idx="1"/>
          </p:nvPr>
        </p:nvSpPr>
        <p:spPr>
          <a:xfrm>
            <a:off x="1676400" y="2241741"/>
            <a:ext cx="9677400" cy="3532340"/>
          </a:xfrm>
        </p:spPr>
        <p:txBody>
          <a:bodyPr>
            <a:normAutofit lnSpcReduction="10000"/>
          </a:bodyPr>
          <a:lstStyle/>
          <a:p>
            <a:pPr marL="0" indent="0">
              <a:lnSpc>
                <a:spcPct val="150000"/>
              </a:lnSpc>
              <a:buNone/>
            </a:pPr>
            <a:r>
              <a:rPr lang="nl-NL" sz="2400" dirty="0">
                <a:solidFill>
                  <a:schemeClr val="tx1"/>
                </a:solidFill>
              </a:rPr>
              <a:t>moddervet</a:t>
            </a:r>
            <a:br>
              <a:rPr lang="nl-NL" sz="2400" dirty="0">
                <a:solidFill>
                  <a:schemeClr val="tx1"/>
                </a:solidFill>
              </a:rPr>
            </a:br>
            <a:r>
              <a:rPr lang="nl-NL" sz="2400" dirty="0">
                <a:solidFill>
                  <a:schemeClr val="tx1"/>
                </a:solidFill>
              </a:rPr>
              <a:t>moedernaakt</a:t>
            </a:r>
            <a:br>
              <a:rPr lang="nl-NL" sz="2400" dirty="0">
                <a:solidFill>
                  <a:schemeClr val="tx1"/>
                </a:solidFill>
              </a:rPr>
            </a:br>
            <a:r>
              <a:rPr lang="nl-NL" sz="2400" dirty="0">
                <a:solidFill>
                  <a:schemeClr val="tx1"/>
                </a:solidFill>
              </a:rPr>
              <a:t>‘een duivel in een wijwatervat’ (je helemaal niet op je plek voelen).</a:t>
            </a:r>
            <a:br>
              <a:rPr lang="nl-NL" sz="2400" dirty="0">
                <a:solidFill>
                  <a:schemeClr val="tx1"/>
                </a:solidFill>
              </a:rPr>
            </a:br>
            <a:r>
              <a:rPr lang="nl-NL" sz="2400" dirty="0">
                <a:solidFill>
                  <a:schemeClr val="tx1"/>
                </a:solidFill>
              </a:rPr>
              <a:t>door het dolle heen zijn</a:t>
            </a:r>
            <a:br>
              <a:rPr lang="nl-NL" sz="2400" dirty="0">
                <a:solidFill>
                  <a:schemeClr val="tx1"/>
                </a:solidFill>
              </a:rPr>
            </a:br>
            <a:r>
              <a:rPr lang="nl-NL" sz="2400" dirty="0">
                <a:solidFill>
                  <a:schemeClr val="tx1"/>
                </a:solidFill>
              </a:rPr>
              <a:t>misbaar maken</a:t>
            </a:r>
            <a:br>
              <a:rPr lang="nl-NL" sz="2400" dirty="0">
                <a:solidFill>
                  <a:schemeClr val="tx1"/>
                </a:solidFill>
              </a:rPr>
            </a:br>
            <a:r>
              <a:rPr lang="nl-NL" sz="2400" dirty="0">
                <a:solidFill>
                  <a:schemeClr val="tx1"/>
                </a:solidFill>
              </a:rPr>
              <a:t>jodelend van pijn rondhuppelen</a:t>
            </a:r>
            <a:br>
              <a:rPr lang="nl-NL" sz="2400" dirty="0">
                <a:solidFill>
                  <a:schemeClr val="tx1"/>
                </a:solidFill>
              </a:rPr>
            </a:br>
            <a:r>
              <a:rPr lang="nl-NL" sz="2400" dirty="0">
                <a:solidFill>
                  <a:schemeClr val="tx1"/>
                </a:solidFill>
              </a:rPr>
              <a:t>hij voelde zich ‘ziek, moe en beetgenomen’</a:t>
            </a:r>
          </a:p>
        </p:txBody>
      </p:sp>
    </p:spTree>
    <p:extLst>
      <p:ext uri="{BB962C8B-B14F-4D97-AF65-F5344CB8AC3E}">
        <p14:creationId xmlns:p14="http://schemas.microsoft.com/office/powerpoint/2010/main" val="941946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6A2DE-D482-520B-F2CE-93BCFD653988}"/>
              </a:ext>
            </a:extLst>
          </p:cNvPr>
          <p:cNvSpPr>
            <a:spLocks noGrp="1"/>
          </p:cNvSpPr>
          <p:nvPr>
            <p:ph type="title"/>
          </p:nvPr>
        </p:nvSpPr>
        <p:spPr>
          <a:xfrm>
            <a:off x="1676400" y="1265537"/>
            <a:ext cx="9677400" cy="1077281"/>
          </a:xfrm>
          <a:solidFill>
            <a:schemeClr val="bg1"/>
          </a:solidFill>
        </p:spPr>
        <p:txBody>
          <a:bodyPr/>
          <a:lstStyle/>
          <a:p>
            <a:r>
              <a:rPr lang="nl-NL" dirty="0"/>
              <a:t>Huiswerk voor vrijdag</a:t>
            </a:r>
          </a:p>
        </p:txBody>
      </p:sp>
      <p:sp>
        <p:nvSpPr>
          <p:cNvPr id="3" name="Tijdelijke aanduiding voor inhoud 2">
            <a:extLst>
              <a:ext uri="{FF2B5EF4-FFF2-40B4-BE49-F238E27FC236}">
                <a16:creationId xmlns:a16="http://schemas.microsoft.com/office/drawing/2014/main" id="{C1532ED1-86C6-8D5E-4D49-90E486EA2CE0}"/>
              </a:ext>
            </a:extLst>
          </p:cNvPr>
          <p:cNvSpPr>
            <a:spLocks noGrp="1"/>
          </p:cNvSpPr>
          <p:nvPr>
            <p:ph idx="1"/>
          </p:nvPr>
        </p:nvSpPr>
        <p:spPr>
          <a:xfrm>
            <a:off x="1676400" y="2342818"/>
            <a:ext cx="9677400" cy="4320454"/>
          </a:xfrm>
        </p:spPr>
        <p:txBody>
          <a:bodyPr>
            <a:normAutofit/>
          </a:bodyPr>
          <a:lstStyle/>
          <a:p>
            <a:pPr>
              <a:lnSpc>
                <a:spcPct val="200000"/>
              </a:lnSpc>
              <a:buFont typeface="Wingdings" pitchFamily="2" charset="2"/>
              <a:buChar char="Ø"/>
            </a:pPr>
            <a:r>
              <a:rPr lang="nl-NL" sz="2600" dirty="0">
                <a:solidFill>
                  <a:schemeClr val="tx1"/>
                </a:solidFill>
              </a:rPr>
              <a:t>Schrijf een (humoristisch) verhaal, scène of gedicht vanuit een dier(en) waarin je het ‘beestachtige’ van de mens toont. </a:t>
            </a:r>
            <a:r>
              <a:rPr lang="nl-NL" sz="2600" dirty="0">
                <a:solidFill>
                  <a:schemeClr val="tx1"/>
                </a:solidFill>
                <a:sym typeface="Wingdings" pitchFamily="2" charset="2"/>
              </a:rPr>
              <a:t> </a:t>
            </a:r>
            <a:br>
              <a:rPr lang="nl-NL" sz="2600" dirty="0">
                <a:solidFill>
                  <a:schemeClr val="tx1"/>
                </a:solidFill>
                <a:sym typeface="Wingdings" pitchFamily="2" charset="2"/>
              </a:rPr>
            </a:br>
            <a:r>
              <a:rPr lang="nl-NL" sz="2600" i="1" dirty="0">
                <a:solidFill>
                  <a:schemeClr val="tx1"/>
                </a:solidFill>
                <a:sym typeface="Wingdings" pitchFamily="2" charset="2"/>
              </a:rPr>
              <a:t> </a:t>
            </a:r>
            <a:r>
              <a:rPr lang="nl-NL" sz="2600" i="1" dirty="0">
                <a:solidFill>
                  <a:schemeClr val="tx1"/>
                </a:solidFill>
              </a:rPr>
              <a:t>Maximaal 100 woorden</a:t>
            </a:r>
            <a:br>
              <a:rPr lang="nl-NL" sz="2600" i="1" dirty="0">
                <a:solidFill>
                  <a:schemeClr val="tx1"/>
                </a:solidFill>
              </a:rPr>
            </a:br>
            <a:endParaRPr lang="nl-NL" sz="2600" i="1" dirty="0">
              <a:solidFill>
                <a:schemeClr val="tx1"/>
              </a:solidFill>
            </a:endParaRPr>
          </a:p>
        </p:txBody>
      </p:sp>
    </p:spTree>
    <p:extLst>
      <p:ext uri="{BB962C8B-B14F-4D97-AF65-F5344CB8AC3E}">
        <p14:creationId xmlns:p14="http://schemas.microsoft.com/office/powerpoint/2010/main" val="476234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D279-DC8C-FF48-0744-58B17B13AD57}"/>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8CB3E63D-4873-AE7D-FD9B-ECDA76B05A36}"/>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50A13E19-C50F-3F48-A0BF-C607FA23CA1F}"/>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2C5D4DEB-71DF-2AB4-F994-111B0259A49F}"/>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6D4C6F3D-0755-3706-6E3C-2DD308731F35}"/>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D4012E71-99C7-BA0A-149A-ECBD1F611423}"/>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A60D91A5-797F-6D45-6996-A145CDE2AC96}"/>
              </a:ext>
            </a:extLst>
          </p:cNvPr>
          <p:cNvSpPr/>
          <p:nvPr/>
        </p:nvSpPr>
        <p:spPr>
          <a:xfrm>
            <a:off x="6724324" y="3187576"/>
            <a:ext cx="1856886" cy="15421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075CFCB8-2FC8-6205-238C-32C91D339B61}"/>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FFB2C280-E29F-E092-7B02-B8EA25587BEA}"/>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3BEAEB2D-0635-3BC4-F4DB-9E57644E4D56}"/>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CF5BF0AC-766D-1A4D-59E7-C816CF61225F}"/>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E95DCD96-AAA3-F2EF-BE09-D9FCE351D642}"/>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3BF35B22-0A83-BB0A-3F4E-A7E018BBE359}"/>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4B64A94C-87E3-FD5F-5E63-77B94FC7E1EB}"/>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A559395F-2573-4680-CBF5-3BB686E6576E}"/>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3983869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F983-69B1-EEC2-F1F9-80B56E44BF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9933F2-C741-31A8-9FE1-BADB90F03C38}"/>
              </a:ext>
            </a:extLst>
          </p:cNvPr>
          <p:cNvSpPr>
            <a:spLocks noGrp="1"/>
          </p:cNvSpPr>
          <p:nvPr>
            <p:ph type="title"/>
          </p:nvPr>
        </p:nvSpPr>
        <p:spPr>
          <a:xfrm>
            <a:off x="1676400" y="1265537"/>
            <a:ext cx="9677400" cy="1077281"/>
          </a:xfrm>
          <a:solidFill>
            <a:schemeClr val="bg1"/>
          </a:solidFill>
        </p:spPr>
        <p:txBody>
          <a:bodyPr/>
          <a:lstStyle/>
          <a:p>
            <a:r>
              <a:rPr lang="nl-NL" dirty="0"/>
              <a:t>Huiswerkopdracht</a:t>
            </a:r>
          </a:p>
        </p:txBody>
      </p:sp>
      <p:sp>
        <p:nvSpPr>
          <p:cNvPr id="3" name="Tijdelijke aanduiding voor inhoud 2">
            <a:extLst>
              <a:ext uri="{FF2B5EF4-FFF2-40B4-BE49-F238E27FC236}">
                <a16:creationId xmlns:a16="http://schemas.microsoft.com/office/drawing/2014/main" id="{40D26613-F5FA-B32C-0A83-61F13F000A25}"/>
              </a:ext>
            </a:extLst>
          </p:cNvPr>
          <p:cNvSpPr>
            <a:spLocks noGrp="1"/>
          </p:cNvSpPr>
          <p:nvPr>
            <p:ph idx="1"/>
          </p:nvPr>
        </p:nvSpPr>
        <p:spPr>
          <a:xfrm>
            <a:off x="1676400" y="2342818"/>
            <a:ext cx="9677400" cy="4320454"/>
          </a:xfrm>
        </p:spPr>
        <p:txBody>
          <a:bodyPr>
            <a:normAutofit/>
          </a:bodyPr>
          <a:lstStyle/>
          <a:p>
            <a:pPr marL="0" indent="0">
              <a:lnSpc>
                <a:spcPct val="150000"/>
              </a:lnSpc>
              <a:buNone/>
            </a:pPr>
            <a:r>
              <a:rPr lang="nl-NL" sz="2600" dirty="0">
                <a:solidFill>
                  <a:schemeClr val="tx1"/>
                </a:solidFill>
              </a:rPr>
              <a:t>Paar voorbeelden van een (humoristische) verhaal, scène of gedicht vanuit een dier(en) waarin het ‘beestachtige’ van de mens getoond wordt. </a:t>
            </a:r>
          </a:p>
        </p:txBody>
      </p:sp>
    </p:spTree>
    <p:extLst>
      <p:ext uri="{BB962C8B-B14F-4D97-AF65-F5344CB8AC3E}">
        <p14:creationId xmlns:p14="http://schemas.microsoft.com/office/powerpoint/2010/main" val="3187525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F9061-2D20-817F-FAE6-CCE511ACF8D8}"/>
              </a:ext>
            </a:extLst>
          </p:cNvPr>
          <p:cNvSpPr>
            <a:spLocks noGrp="1"/>
          </p:cNvSpPr>
          <p:nvPr>
            <p:ph type="title"/>
          </p:nvPr>
        </p:nvSpPr>
        <p:spPr>
          <a:xfrm>
            <a:off x="1412929" y="1009303"/>
            <a:ext cx="9677400" cy="1095023"/>
          </a:xfrm>
          <a:solidFill>
            <a:schemeClr val="bg1"/>
          </a:solidFill>
        </p:spPr>
        <p:txBody>
          <a:bodyPr/>
          <a:lstStyle/>
          <a:p>
            <a:r>
              <a:rPr lang="nl-NL" dirty="0"/>
              <a:t>Voorbeeld uitwerking van een leerling</a:t>
            </a:r>
          </a:p>
        </p:txBody>
      </p:sp>
      <p:pic>
        <p:nvPicPr>
          <p:cNvPr id="5" name="Afbeelding 4">
            <a:extLst>
              <a:ext uri="{FF2B5EF4-FFF2-40B4-BE49-F238E27FC236}">
                <a16:creationId xmlns:a16="http://schemas.microsoft.com/office/drawing/2014/main" id="{3EA7770D-A9CD-DF9B-6266-ED04AEA0F4F7}"/>
              </a:ext>
            </a:extLst>
          </p:cNvPr>
          <p:cNvPicPr>
            <a:picLocks noChangeAspect="1"/>
          </p:cNvPicPr>
          <p:nvPr/>
        </p:nvPicPr>
        <p:blipFill>
          <a:blip r:embed="rId2"/>
          <a:stretch>
            <a:fillRect/>
          </a:stretch>
        </p:blipFill>
        <p:spPr>
          <a:xfrm>
            <a:off x="1412928" y="1666961"/>
            <a:ext cx="8722963" cy="4894331"/>
          </a:xfrm>
          <a:prstGeom prst="rect">
            <a:avLst/>
          </a:prstGeom>
        </p:spPr>
      </p:pic>
    </p:spTree>
    <p:extLst>
      <p:ext uri="{BB962C8B-B14F-4D97-AF65-F5344CB8AC3E}">
        <p14:creationId xmlns:p14="http://schemas.microsoft.com/office/powerpoint/2010/main" val="950908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5800-AFB2-83B7-3943-51222B6D6DC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1B735534-F501-720F-CA2F-B080D085251F}"/>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FA4B912E-A90F-CAC3-B272-7E7E6D13B651}"/>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5143A635-25A4-2EB3-3791-AEB6D184AC0B}"/>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66A546D3-3B62-D8B7-E292-F974507D1773}"/>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456F35D4-2425-6163-65AB-C49D48F98447}"/>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C68879BC-D75E-103D-860F-567D320E9063}"/>
              </a:ext>
            </a:extLst>
          </p:cNvPr>
          <p:cNvSpPr/>
          <p:nvPr/>
        </p:nvSpPr>
        <p:spPr>
          <a:xfrm>
            <a:off x="6724324" y="3187576"/>
            <a:ext cx="1856886" cy="15421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B2EF7C78-66F8-36FE-256C-437B02DCE5E5}"/>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3A89C3EC-9C8D-9CC5-2D60-89D6ED59D727}"/>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1F2231D7-EF8E-AA38-D999-C5A7211B5786}"/>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052CDAF-F263-7101-DC46-A9482F7B607C}"/>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42785ED8-6A05-3A62-0B12-3D570B22ECEE}"/>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22134653-78E2-2DDF-1D90-61B9C03984E8}"/>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0807AC7D-5943-4B80-AEBF-0F4722F523F8}"/>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C27CC251-A4B5-34F5-8E13-9905B1389169}"/>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16882071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F01D-3D9F-B10D-E7EE-867A7666AF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94BB12-3524-A840-9679-E8A6F912CE80}"/>
              </a:ext>
            </a:extLst>
          </p:cNvPr>
          <p:cNvSpPr>
            <a:spLocks noGrp="1"/>
          </p:cNvSpPr>
          <p:nvPr>
            <p:ph type="title"/>
          </p:nvPr>
        </p:nvSpPr>
        <p:spPr>
          <a:xfrm>
            <a:off x="1676400" y="870559"/>
            <a:ext cx="9982200" cy="1584542"/>
          </a:xfrm>
          <a:solidFill>
            <a:schemeClr val="bg1"/>
          </a:solidFill>
        </p:spPr>
        <p:txBody>
          <a:bodyPr>
            <a:normAutofit fontScale="90000"/>
          </a:bodyPr>
          <a:lstStyle/>
          <a:p>
            <a:pPr>
              <a:lnSpc>
                <a:spcPct val="150000"/>
              </a:lnSpc>
            </a:pPr>
            <a:r>
              <a:rPr lang="nl-NL" dirty="0"/>
              <a:t>Les 6: Reinaart en Isengrijn: Hoe verhaalvormen veranderen</a:t>
            </a:r>
          </a:p>
        </p:txBody>
      </p:sp>
      <p:sp>
        <p:nvSpPr>
          <p:cNvPr id="3" name="Tijdelijke aanduiding voor inhoud 2">
            <a:extLst>
              <a:ext uri="{FF2B5EF4-FFF2-40B4-BE49-F238E27FC236}">
                <a16:creationId xmlns:a16="http://schemas.microsoft.com/office/drawing/2014/main" id="{21547BD9-67CD-FF6B-8186-49C7B97ADD97}"/>
              </a:ext>
            </a:extLst>
          </p:cNvPr>
          <p:cNvSpPr>
            <a:spLocks noGrp="1"/>
          </p:cNvSpPr>
          <p:nvPr>
            <p:ph idx="1"/>
          </p:nvPr>
        </p:nvSpPr>
        <p:spPr>
          <a:xfrm>
            <a:off x="1676400" y="2846986"/>
            <a:ext cx="9677400" cy="3532340"/>
          </a:xfrm>
        </p:spPr>
        <p:txBody>
          <a:bodyPr>
            <a:normAutofit/>
          </a:bodyPr>
          <a:lstStyle/>
          <a:p>
            <a:pPr marL="0" indent="0">
              <a:lnSpc>
                <a:spcPct val="150000"/>
              </a:lnSpc>
              <a:buNone/>
            </a:pPr>
            <a:r>
              <a:rPr lang="nl-NL" sz="2400" b="1" dirty="0">
                <a:solidFill>
                  <a:schemeClr val="tx1"/>
                </a:solidFill>
              </a:rPr>
              <a:t>Leerdoelen</a:t>
            </a:r>
            <a:endParaRPr lang="nl-NL" sz="2400" dirty="0">
              <a:solidFill>
                <a:schemeClr val="tx1"/>
              </a:solidFill>
            </a:endParaRPr>
          </a:p>
          <a:p>
            <a:pPr>
              <a:lnSpc>
                <a:spcPct val="150000"/>
              </a:lnSpc>
            </a:pPr>
            <a:r>
              <a:rPr lang="nl-NL" sz="2400" dirty="0">
                <a:solidFill>
                  <a:schemeClr val="tx1"/>
                </a:solidFill>
              </a:rPr>
              <a:t>Je leert dat de personages Isengrijn en Reinaart niet door de auteur van onze tekst verzonnen zijn.</a:t>
            </a:r>
          </a:p>
          <a:p>
            <a:pPr>
              <a:lnSpc>
                <a:spcPct val="150000"/>
              </a:lnSpc>
            </a:pPr>
            <a:r>
              <a:rPr lang="nl-NL" sz="2400" dirty="0">
                <a:solidFill>
                  <a:schemeClr val="tx1"/>
                </a:solidFill>
              </a:rPr>
              <a:t>Je ontdekt hoe verhalen over deze wolf en vos veranderd zijn door de tijd heen.</a:t>
            </a:r>
          </a:p>
          <a:p>
            <a:pPr marL="0" indent="0">
              <a:buNone/>
            </a:pPr>
            <a:endParaRPr lang="nl-NL" b="1" dirty="0"/>
          </a:p>
          <a:p>
            <a:pPr marL="0" indent="0">
              <a:buNone/>
            </a:pPr>
            <a:endParaRPr lang="nl-NL" b="1" dirty="0"/>
          </a:p>
          <a:p>
            <a:pPr marL="0" indent="0">
              <a:buNone/>
            </a:pPr>
            <a:endParaRPr lang="nl-NL" dirty="0"/>
          </a:p>
          <a:p>
            <a:pPr marL="0" indent="0">
              <a:buNone/>
            </a:pPr>
            <a:endParaRPr lang="nl-NL" dirty="0"/>
          </a:p>
          <a:p>
            <a:pPr marL="0" indent="0">
              <a:buNone/>
            </a:pPr>
            <a:endParaRPr lang="nl-NL" dirty="0"/>
          </a:p>
          <a:p>
            <a:pPr marL="0" indent="0">
              <a:buNone/>
            </a:pPr>
            <a:endParaRPr lang="nl-NL" b="1" dirty="0"/>
          </a:p>
          <a:p>
            <a:pPr marL="0" indent="0">
              <a:buNone/>
            </a:pPr>
            <a:endParaRPr lang="nl-NL" b="1" dirty="0"/>
          </a:p>
          <a:p>
            <a:pPr marL="0" indent="0">
              <a:buNone/>
            </a:pPr>
            <a:endParaRPr lang="nl-NL" b="1" dirty="0"/>
          </a:p>
          <a:p>
            <a:pPr marL="0" indent="0">
              <a:buNone/>
            </a:pPr>
            <a:endParaRPr lang="nl-NL" dirty="0"/>
          </a:p>
          <a:p>
            <a:pPr marL="0" indent="0">
              <a:buNone/>
            </a:pPr>
            <a:endParaRPr lang="nl-NL" b="1" dirty="0"/>
          </a:p>
          <a:p>
            <a:pPr marL="0" indent="0">
              <a:buNone/>
            </a:pPr>
            <a:endParaRPr lang="nl-NL" b="1" dirty="0"/>
          </a:p>
        </p:txBody>
      </p:sp>
    </p:spTree>
    <p:extLst>
      <p:ext uri="{BB962C8B-B14F-4D97-AF65-F5344CB8AC3E}">
        <p14:creationId xmlns:p14="http://schemas.microsoft.com/office/powerpoint/2010/main" val="2410817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8B0D1-C9C2-C1AF-45D1-DF971D80D1CE}"/>
            </a:ext>
          </a:extLst>
        </p:cNvPr>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AB34788B-DBAB-AD33-6946-2DA3B9E94FAD}"/>
              </a:ext>
            </a:extLst>
          </p:cNvPr>
          <p:cNvPicPr>
            <a:picLocks noChangeAspect="1"/>
          </p:cNvPicPr>
          <p:nvPr/>
        </p:nvPicPr>
        <p:blipFill>
          <a:blip r:embed="rId2"/>
          <a:stretch>
            <a:fillRect/>
          </a:stretch>
        </p:blipFill>
        <p:spPr>
          <a:xfrm>
            <a:off x="0" y="0"/>
            <a:ext cx="12192000" cy="6858000"/>
          </a:xfrm>
          <a:prstGeom prst="rect">
            <a:avLst/>
          </a:prstGeom>
        </p:spPr>
      </p:pic>
      <p:sp>
        <p:nvSpPr>
          <p:cNvPr id="4" name="Pijl omlaag 3">
            <a:extLst>
              <a:ext uri="{FF2B5EF4-FFF2-40B4-BE49-F238E27FC236}">
                <a16:creationId xmlns:a16="http://schemas.microsoft.com/office/drawing/2014/main" id="{EFC17EDB-C959-6D5C-23DF-41FC4CE14B63}"/>
              </a:ext>
            </a:extLst>
          </p:cNvPr>
          <p:cNvSpPr/>
          <p:nvPr/>
        </p:nvSpPr>
        <p:spPr>
          <a:xfrm>
            <a:off x="7255319" y="1442012"/>
            <a:ext cx="520504" cy="8581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426267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AB96B9-2DE8-EC9B-D538-78C0DF116765}"/>
              </a:ext>
            </a:extLst>
          </p:cNvPr>
          <p:cNvSpPr>
            <a:spLocks noGrp="1"/>
          </p:cNvSpPr>
          <p:nvPr>
            <p:ph type="title"/>
          </p:nvPr>
        </p:nvSpPr>
        <p:spPr>
          <a:xfrm>
            <a:off x="1676400" y="1258663"/>
            <a:ext cx="9677400" cy="1196438"/>
          </a:xfrm>
          <a:solidFill>
            <a:schemeClr val="bg1"/>
          </a:solidFill>
        </p:spPr>
        <p:txBody>
          <a:bodyPr/>
          <a:lstStyle/>
          <a:p>
            <a:r>
              <a:rPr lang="nl-NL" dirty="0"/>
              <a:t>Vooraf</a:t>
            </a:r>
          </a:p>
        </p:txBody>
      </p:sp>
      <p:sp>
        <p:nvSpPr>
          <p:cNvPr id="3" name="Tijdelijke aanduiding voor inhoud 2">
            <a:extLst>
              <a:ext uri="{FF2B5EF4-FFF2-40B4-BE49-F238E27FC236}">
                <a16:creationId xmlns:a16="http://schemas.microsoft.com/office/drawing/2014/main" id="{C18E03EC-F367-7EC4-E8AA-6BD7F66ACC35}"/>
              </a:ext>
            </a:extLst>
          </p:cNvPr>
          <p:cNvSpPr>
            <a:spLocks noGrp="1"/>
          </p:cNvSpPr>
          <p:nvPr>
            <p:ph idx="1"/>
          </p:nvPr>
        </p:nvSpPr>
        <p:spPr>
          <a:xfrm>
            <a:off x="1676400" y="1978107"/>
            <a:ext cx="10063843" cy="4849586"/>
          </a:xfrm>
        </p:spPr>
        <p:txBody>
          <a:bodyPr>
            <a:normAutofit fontScale="77500" lnSpcReduction="20000"/>
          </a:bodyPr>
          <a:lstStyle/>
          <a:p>
            <a:pPr marL="0" indent="0" rtl="0">
              <a:lnSpc>
                <a:spcPct val="170000"/>
              </a:lnSpc>
              <a:spcBef>
                <a:spcPts val="1200"/>
              </a:spcBef>
              <a:spcAft>
                <a:spcPts val="1200"/>
              </a:spcAft>
              <a:buNone/>
            </a:pPr>
            <a:r>
              <a:rPr lang="nl-NL" sz="3400" b="0" i="0" u="none" strike="noStrike" dirty="0">
                <a:solidFill>
                  <a:schemeClr val="tx1"/>
                </a:solidFill>
                <a:effectLst/>
                <a:latin typeface="Arial" panose="020B0604020202020204" pitchFamily="34" charset="0"/>
              </a:rPr>
              <a:t>Reinaart gaat mee met </a:t>
            </a:r>
            <a:r>
              <a:rPr lang="nl-NL" sz="3400" b="0" i="0" u="none" strike="noStrike" dirty="0" err="1">
                <a:solidFill>
                  <a:schemeClr val="tx1"/>
                </a:solidFill>
                <a:effectLst/>
                <a:latin typeface="Arial" panose="020B0604020202020204" pitchFamily="34" charset="0"/>
              </a:rPr>
              <a:t>Grimbeert</a:t>
            </a:r>
            <a:r>
              <a:rPr lang="nl-NL" sz="3400" b="0" i="0" u="none" strike="noStrike" dirty="0">
                <a:solidFill>
                  <a:schemeClr val="tx1"/>
                </a:solidFill>
                <a:effectLst/>
                <a:latin typeface="Arial" panose="020B0604020202020204" pitchFamily="34" charset="0"/>
              </a:rPr>
              <a:t> en biecht hem eerst al zijn zonden op. In de middeleeuwen konden je zonden vergeven worden als je ze tegen een geestelijke opbiechtte. Daarna volgt een symbolische straf: het breken van een twijgje en veertig stokslagen. </a:t>
            </a:r>
            <a:r>
              <a:rPr lang="nl-NL" sz="3400" dirty="0">
                <a:solidFill>
                  <a:schemeClr val="tx1"/>
                </a:solidFill>
              </a:rPr>
              <a:t>H</a:t>
            </a:r>
            <a:r>
              <a:rPr lang="nl-NL" sz="3400" b="0" i="0" u="none" strike="noStrike" dirty="0">
                <a:solidFill>
                  <a:schemeClr val="tx1"/>
                </a:solidFill>
                <a:effectLst/>
                <a:latin typeface="Arial" panose="020B0604020202020204" pitchFamily="34" charset="0"/>
              </a:rPr>
              <a:t>ier wordt een menselijk ritueel gebruiken om dierlijk gedrag te bezweren. Deels is dit doodnormaal diergedrag (een vos die kippen vangt).</a:t>
            </a:r>
            <a:endParaRPr lang="nl-NL" sz="3400" b="0" i="0" u="none" strike="noStrike" dirty="0">
              <a:solidFill>
                <a:schemeClr val="tx1"/>
              </a:solidFill>
              <a:effectLst/>
            </a:endParaRPr>
          </a:p>
          <a:p>
            <a:pPr marL="0" indent="0">
              <a:buNone/>
            </a:pPr>
            <a:br>
              <a:rPr lang="nl-NL" dirty="0"/>
            </a:br>
            <a:endParaRPr lang="nl-NL" dirty="0"/>
          </a:p>
        </p:txBody>
      </p:sp>
    </p:spTree>
    <p:extLst>
      <p:ext uri="{BB962C8B-B14F-4D97-AF65-F5344CB8AC3E}">
        <p14:creationId xmlns:p14="http://schemas.microsoft.com/office/powerpoint/2010/main" val="2526632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F2386-6D52-06D9-1817-AEF94E54A0BF}"/>
              </a:ext>
            </a:extLst>
          </p:cNvPr>
          <p:cNvSpPr>
            <a:spLocks noGrp="1"/>
          </p:cNvSpPr>
          <p:nvPr>
            <p:ph type="title"/>
          </p:nvPr>
        </p:nvSpPr>
        <p:spPr>
          <a:xfrm>
            <a:off x="1676400" y="1258240"/>
            <a:ext cx="9677400" cy="1011431"/>
          </a:xfrm>
          <a:solidFill>
            <a:schemeClr val="bg1"/>
          </a:solidFill>
        </p:spPr>
        <p:txBody>
          <a:bodyPr/>
          <a:lstStyle/>
          <a:p>
            <a:r>
              <a:rPr lang="nl-NL" dirty="0"/>
              <a:t>Tijdens het lezen</a:t>
            </a:r>
          </a:p>
        </p:txBody>
      </p:sp>
      <p:sp>
        <p:nvSpPr>
          <p:cNvPr id="3" name="Tijdelijke aanduiding voor inhoud 2">
            <a:extLst>
              <a:ext uri="{FF2B5EF4-FFF2-40B4-BE49-F238E27FC236}">
                <a16:creationId xmlns:a16="http://schemas.microsoft.com/office/drawing/2014/main" id="{0ECA328A-50D9-DA56-1911-3C518C824B75}"/>
              </a:ext>
            </a:extLst>
          </p:cNvPr>
          <p:cNvSpPr>
            <a:spLocks noGrp="1"/>
          </p:cNvSpPr>
          <p:nvPr>
            <p:ph idx="1"/>
          </p:nvPr>
        </p:nvSpPr>
        <p:spPr>
          <a:xfrm>
            <a:off x="1676400" y="2067419"/>
            <a:ext cx="9677400" cy="3974151"/>
          </a:xfrm>
        </p:spPr>
        <p:txBody>
          <a:bodyPr>
            <a:normAutofit/>
          </a:bodyPr>
          <a:lstStyle/>
          <a:p>
            <a:pPr marL="0" indent="0">
              <a:lnSpc>
                <a:spcPct val="150000"/>
              </a:lnSpc>
              <a:buNone/>
            </a:pPr>
            <a:r>
              <a:rPr lang="nl-NL" sz="2400" b="0" i="0" u="none" strike="noStrike" dirty="0">
                <a:solidFill>
                  <a:srgbClr val="000000"/>
                </a:solidFill>
                <a:effectLst/>
                <a:latin typeface="Arial" panose="020B0604020202020204" pitchFamily="34" charset="0"/>
              </a:rPr>
              <a:t>Let op de verhalen over Reinaart en Isengrijn die Reinaart vertelt als onderdeel van zijn biecht. Dit waren oude verhalen die bij het publiek bekend waren. De schrijver van de Reinaart gebruikte ze in zijn eigen verhaal. </a:t>
            </a:r>
            <a:br>
              <a:rPr lang="nl-NL" sz="2400" b="0" i="0" u="none" strike="noStrike" dirty="0">
                <a:solidFill>
                  <a:srgbClr val="000000"/>
                </a:solidFill>
                <a:effectLst/>
                <a:latin typeface="Arial" panose="020B0604020202020204" pitchFamily="34" charset="0"/>
              </a:rPr>
            </a:b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1. Welke rol heeft de vos in deze verhalen en welke rol de wolf?</a:t>
            </a:r>
            <a:r>
              <a:rPr lang="nl-NL" sz="2400" b="0" i="0" u="none" strike="noStrike" dirty="0">
                <a:solidFill>
                  <a:srgbClr val="000000"/>
                </a:solidFill>
                <a:effectLst/>
                <a:latin typeface="Arial" panose="020B0604020202020204" pitchFamily="34" charset="0"/>
                <a:hlinkClick r:id="rId2"/>
              </a:rPr>
              <a:t> </a:t>
            </a: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2. Wie wint er en wie verliest er?</a:t>
            </a:r>
            <a:endParaRPr lang="nl-NL" sz="2400" dirty="0"/>
          </a:p>
        </p:txBody>
      </p:sp>
    </p:spTree>
    <p:extLst>
      <p:ext uri="{BB962C8B-B14F-4D97-AF65-F5344CB8AC3E}">
        <p14:creationId xmlns:p14="http://schemas.microsoft.com/office/powerpoint/2010/main" val="10662558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32A70-B265-7804-8EFC-B691F689B52A}"/>
              </a:ext>
            </a:extLst>
          </p:cNvPr>
          <p:cNvSpPr>
            <a:spLocks noGrp="1"/>
          </p:cNvSpPr>
          <p:nvPr>
            <p:ph type="title"/>
          </p:nvPr>
        </p:nvSpPr>
        <p:spPr>
          <a:xfrm>
            <a:off x="1676400" y="1111283"/>
            <a:ext cx="9677400" cy="1060417"/>
          </a:xfrm>
          <a:solidFill>
            <a:schemeClr val="bg1"/>
          </a:solidFill>
        </p:spPr>
        <p:txBody>
          <a:bodyPr/>
          <a:lstStyle/>
          <a:p>
            <a:r>
              <a:rPr lang="nl-NL" dirty="0"/>
              <a:t>Na het lezen</a:t>
            </a:r>
          </a:p>
        </p:txBody>
      </p:sp>
      <p:sp>
        <p:nvSpPr>
          <p:cNvPr id="3" name="Tijdelijke aanduiding voor inhoud 2">
            <a:extLst>
              <a:ext uri="{FF2B5EF4-FFF2-40B4-BE49-F238E27FC236}">
                <a16:creationId xmlns:a16="http://schemas.microsoft.com/office/drawing/2014/main" id="{316A8BC3-A962-E34C-4773-9E7B1D980560}"/>
              </a:ext>
            </a:extLst>
          </p:cNvPr>
          <p:cNvSpPr>
            <a:spLocks noGrp="1"/>
          </p:cNvSpPr>
          <p:nvPr>
            <p:ph idx="1"/>
          </p:nvPr>
        </p:nvSpPr>
        <p:spPr>
          <a:xfrm>
            <a:off x="1676400" y="2214377"/>
            <a:ext cx="9677400" cy="3532340"/>
          </a:xfrm>
        </p:spPr>
        <p:txBody>
          <a:bodyPr>
            <a:normAutofit/>
          </a:bodyPr>
          <a:lstStyle/>
          <a:p>
            <a:pPr marL="457200" indent="-457200">
              <a:lnSpc>
                <a:spcPct val="200000"/>
              </a:lnSpc>
              <a:buFont typeface="+mj-lt"/>
              <a:buAutoNum type="arabicPeriod"/>
            </a:pPr>
            <a:r>
              <a:rPr lang="nl-NL" sz="2600" dirty="0">
                <a:solidFill>
                  <a:schemeClr val="tx1"/>
                </a:solidFill>
              </a:rPr>
              <a:t>Is de rol van de wolf hier anders dan de rol van de wolf nu?</a:t>
            </a:r>
          </a:p>
          <a:p>
            <a:pPr marL="457200" indent="-457200">
              <a:lnSpc>
                <a:spcPct val="200000"/>
              </a:lnSpc>
              <a:buFont typeface="+mj-lt"/>
              <a:buAutoNum type="arabicPeriod"/>
            </a:pPr>
            <a:r>
              <a:rPr lang="nl-NL" sz="2600" dirty="0">
                <a:solidFill>
                  <a:schemeClr val="tx1"/>
                </a:solidFill>
              </a:rPr>
              <a:t>Is Isengrijn de sukkel die er steeds ingeluisd wordt of de gevaarlijke bedreiging die we nu in de wolf zien? </a:t>
            </a:r>
          </a:p>
        </p:txBody>
      </p:sp>
    </p:spTree>
    <p:extLst>
      <p:ext uri="{BB962C8B-B14F-4D97-AF65-F5344CB8AC3E}">
        <p14:creationId xmlns:p14="http://schemas.microsoft.com/office/powerpoint/2010/main" val="33144772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7454FA-0EA1-F6A3-45F9-F0302A0588E5}"/>
              </a:ext>
            </a:extLst>
          </p:cNvPr>
          <p:cNvSpPr>
            <a:spLocks noGrp="1"/>
          </p:cNvSpPr>
          <p:nvPr>
            <p:ph type="title"/>
          </p:nvPr>
        </p:nvSpPr>
        <p:spPr>
          <a:xfrm>
            <a:off x="334735" y="898979"/>
            <a:ext cx="8907236" cy="1027760"/>
          </a:xfrm>
          <a:solidFill>
            <a:schemeClr val="bg1"/>
          </a:solidFill>
        </p:spPr>
        <p:txBody>
          <a:bodyPr/>
          <a:lstStyle/>
          <a:p>
            <a:r>
              <a:rPr lang="nl-NL" dirty="0"/>
              <a:t>Reinaart vs. Isengrijn</a:t>
            </a:r>
          </a:p>
        </p:txBody>
      </p:sp>
      <p:sp>
        <p:nvSpPr>
          <p:cNvPr id="3" name="Tijdelijke aanduiding voor inhoud 2">
            <a:extLst>
              <a:ext uri="{FF2B5EF4-FFF2-40B4-BE49-F238E27FC236}">
                <a16:creationId xmlns:a16="http://schemas.microsoft.com/office/drawing/2014/main" id="{C3DA0361-2F9E-AF7C-89FD-9558DBEDB840}"/>
              </a:ext>
            </a:extLst>
          </p:cNvPr>
          <p:cNvSpPr>
            <a:spLocks noGrp="1"/>
          </p:cNvSpPr>
          <p:nvPr>
            <p:ph idx="1"/>
          </p:nvPr>
        </p:nvSpPr>
        <p:spPr>
          <a:xfrm>
            <a:off x="334735" y="1444610"/>
            <a:ext cx="8009165" cy="4757839"/>
          </a:xfrm>
          <a:solidFill>
            <a:schemeClr val="bg1"/>
          </a:solidFill>
        </p:spPr>
        <p:txBody>
          <a:bodyPr>
            <a:normAutofit/>
          </a:bodyPr>
          <a:lstStyle/>
          <a:p>
            <a:pPr>
              <a:lnSpc>
                <a:spcPct val="150000"/>
              </a:lnSpc>
            </a:pPr>
            <a:r>
              <a:rPr lang="nl-NL" sz="2400" b="1" dirty="0">
                <a:solidFill>
                  <a:schemeClr val="tx1"/>
                </a:solidFill>
                <a:sym typeface="Wingdings" pitchFamily="2" charset="2"/>
              </a:rPr>
              <a:t>Dierenepos: </a:t>
            </a:r>
            <a:r>
              <a:rPr lang="nl-NL" sz="2400" dirty="0">
                <a:solidFill>
                  <a:schemeClr val="tx1"/>
                </a:solidFill>
                <a:sym typeface="Wingdings" pitchFamily="2" charset="2"/>
              </a:rPr>
              <a:t>doormiddel van parodie, antropomorfisme en satire zowel te amuseren als te kritiseren.</a:t>
            </a:r>
          </a:p>
          <a:p>
            <a:pPr>
              <a:lnSpc>
                <a:spcPct val="150000"/>
              </a:lnSpc>
            </a:pPr>
            <a:r>
              <a:rPr lang="nl-NL" sz="2400" dirty="0">
                <a:solidFill>
                  <a:schemeClr val="tx1"/>
                </a:solidFill>
                <a:sym typeface="Wingdings" pitchFamily="2" charset="2"/>
              </a:rPr>
              <a:t>Open vertelcultuur</a:t>
            </a:r>
          </a:p>
          <a:p>
            <a:pPr>
              <a:lnSpc>
                <a:spcPct val="150000"/>
              </a:lnSpc>
            </a:pPr>
            <a:r>
              <a:rPr lang="nl-NL" sz="2400" dirty="0">
                <a:solidFill>
                  <a:schemeClr val="tx1"/>
                </a:solidFill>
                <a:sym typeface="Wingdings" pitchFamily="2" charset="2"/>
              </a:rPr>
              <a:t>12</a:t>
            </a:r>
            <a:r>
              <a:rPr lang="nl-NL" sz="2400" baseline="30000" dirty="0">
                <a:solidFill>
                  <a:schemeClr val="tx1"/>
                </a:solidFill>
                <a:sym typeface="Wingdings" pitchFamily="2" charset="2"/>
              </a:rPr>
              <a:t>e</a:t>
            </a:r>
            <a:r>
              <a:rPr lang="nl-NL" sz="2400" dirty="0">
                <a:solidFill>
                  <a:schemeClr val="tx1"/>
                </a:solidFill>
                <a:sym typeface="Wingdings" pitchFamily="2" charset="2"/>
              </a:rPr>
              <a:t> eeuw: De </a:t>
            </a:r>
            <a:r>
              <a:rPr lang="nl-NL" sz="2400" dirty="0" err="1">
                <a:solidFill>
                  <a:schemeClr val="tx1"/>
                </a:solidFill>
                <a:sym typeface="Wingdings" pitchFamily="2" charset="2"/>
              </a:rPr>
              <a:t>Ysengrimus</a:t>
            </a:r>
            <a:r>
              <a:rPr lang="nl-NL" sz="2400" dirty="0">
                <a:solidFill>
                  <a:schemeClr val="tx1"/>
                </a:solidFill>
                <a:sym typeface="Wingdings" pitchFamily="2" charset="2"/>
              </a:rPr>
              <a:t> – simpele vertelstructuur</a:t>
            </a:r>
          </a:p>
          <a:p>
            <a:pPr>
              <a:lnSpc>
                <a:spcPct val="150000"/>
              </a:lnSpc>
            </a:pPr>
            <a:r>
              <a:rPr lang="nl-NL" sz="2400" dirty="0">
                <a:solidFill>
                  <a:schemeClr val="tx1"/>
                </a:solidFill>
                <a:sym typeface="Wingdings" pitchFamily="2" charset="2"/>
              </a:rPr>
              <a:t>13</a:t>
            </a:r>
            <a:r>
              <a:rPr lang="nl-NL" sz="2400" baseline="30000" dirty="0">
                <a:solidFill>
                  <a:schemeClr val="tx1"/>
                </a:solidFill>
                <a:sym typeface="Wingdings" pitchFamily="2" charset="2"/>
              </a:rPr>
              <a:t>e</a:t>
            </a:r>
            <a:r>
              <a:rPr lang="nl-NL" sz="2400" dirty="0">
                <a:solidFill>
                  <a:schemeClr val="tx1"/>
                </a:solidFill>
                <a:sym typeface="Wingdings" pitchFamily="2" charset="2"/>
              </a:rPr>
              <a:t> eeuw: De Reinaart – complexe vertelstructuur</a:t>
            </a:r>
          </a:p>
          <a:p>
            <a:pPr>
              <a:lnSpc>
                <a:spcPct val="150000"/>
              </a:lnSpc>
            </a:pPr>
            <a:r>
              <a:rPr lang="nl-NL" sz="2400" dirty="0">
                <a:solidFill>
                  <a:schemeClr val="tx1"/>
                </a:solidFill>
                <a:sym typeface="Wingdings" pitchFamily="2" charset="2"/>
              </a:rPr>
              <a:t>De Reinaart: eigen plot waarin verteltraditie over vossen en wolven verwerkt is. </a:t>
            </a:r>
          </a:p>
          <a:p>
            <a:pPr>
              <a:lnSpc>
                <a:spcPct val="150000"/>
              </a:lnSpc>
            </a:pPr>
            <a:endParaRPr lang="nl-NL" sz="2400" dirty="0">
              <a:solidFill>
                <a:schemeClr val="tx1"/>
              </a:solidFill>
              <a:sym typeface="Wingdings" pitchFamily="2" charset="2"/>
            </a:endParaRPr>
          </a:p>
          <a:p>
            <a:endParaRPr lang="nl-NL" sz="2400" dirty="0">
              <a:solidFill>
                <a:schemeClr val="tx1"/>
              </a:solidFill>
            </a:endParaRPr>
          </a:p>
        </p:txBody>
      </p:sp>
      <p:pic>
        <p:nvPicPr>
          <p:cNvPr id="2052" name="Picture 4" descr="Nawoord, Ysengrimus - DBNL">
            <a:extLst>
              <a:ext uri="{FF2B5EF4-FFF2-40B4-BE49-F238E27FC236}">
                <a16:creationId xmlns:a16="http://schemas.microsoft.com/office/drawing/2014/main" id="{F7111B8B-5241-BC67-5179-7C485BD0C2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9682" y="3548351"/>
            <a:ext cx="1892317" cy="30767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rizzy &amp; the Lemmings - Wikipedia">
            <a:extLst>
              <a:ext uri="{FF2B5EF4-FFF2-40B4-BE49-F238E27FC236}">
                <a16:creationId xmlns:a16="http://schemas.microsoft.com/office/drawing/2014/main" id="{8C42CC87-44F4-21FE-0DC7-8539ED7AAB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9683" y="898979"/>
            <a:ext cx="1892317" cy="253002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arodie - Wikipedia">
            <a:extLst>
              <a:ext uri="{FF2B5EF4-FFF2-40B4-BE49-F238E27FC236}">
                <a16:creationId xmlns:a16="http://schemas.microsoft.com/office/drawing/2014/main" id="{83E11373-A558-7734-B9FD-4851BD9535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065" y="1586593"/>
            <a:ext cx="1935843" cy="2903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37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6C95BA-C36D-5B20-AE79-F1CDD7033BEC}"/>
              </a:ext>
            </a:extLst>
          </p:cNvPr>
          <p:cNvSpPr>
            <a:spLocks noGrp="1"/>
          </p:cNvSpPr>
          <p:nvPr>
            <p:ph type="title"/>
          </p:nvPr>
        </p:nvSpPr>
        <p:spPr>
          <a:xfrm>
            <a:off x="1338943" y="915340"/>
            <a:ext cx="10014857" cy="1011431"/>
          </a:xfrm>
          <a:solidFill>
            <a:schemeClr val="bg1"/>
          </a:solidFill>
        </p:spPr>
        <p:txBody>
          <a:bodyPr/>
          <a:lstStyle/>
          <a:p>
            <a:r>
              <a:rPr lang="nl-NL" dirty="0"/>
              <a:t>Huiswerk</a:t>
            </a:r>
          </a:p>
        </p:txBody>
      </p:sp>
      <p:sp>
        <p:nvSpPr>
          <p:cNvPr id="3" name="Tijdelijke aanduiding voor inhoud 2">
            <a:extLst>
              <a:ext uri="{FF2B5EF4-FFF2-40B4-BE49-F238E27FC236}">
                <a16:creationId xmlns:a16="http://schemas.microsoft.com/office/drawing/2014/main" id="{CF60D0F0-4542-37EE-03B6-C3CF46503E00}"/>
              </a:ext>
            </a:extLst>
          </p:cNvPr>
          <p:cNvSpPr>
            <a:spLocks noGrp="1"/>
          </p:cNvSpPr>
          <p:nvPr>
            <p:ph idx="1"/>
          </p:nvPr>
        </p:nvSpPr>
        <p:spPr>
          <a:xfrm>
            <a:off x="1338943" y="1610219"/>
            <a:ext cx="10352314" cy="4986523"/>
          </a:xfrm>
          <a:solidFill>
            <a:schemeClr val="bg1"/>
          </a:solidFill>
        </p:spPr>
        <p:txBody>
          <a:bodyPr>
            <a:noAutofit/>
          </a:bodyPr>
          <a:lstStyle/>
          <a:p>
            <a:pPr marL="0" indent="0" algn="l" rtl="0">
              <a:lnSpc>
                <a:spcPct val="150000"/>
              </a:lnSpc>
              <a:spcBef>
                <a:spcPts val="1200"/>
              </a:spcBef>
              <a:spcAft>
                <a:spcPts val="1200"/>
              </a:spcAft>
              <a:buNone/>
            </a:pPr>
            <a:r>
              <a:rPr lang="nl-NL" sz="2200" b="0" i="0" u="none" strike="noStrike" dirty="0">
                <a:solidFill>
                  <a:srgbClr val="000000"/>
                </a:solidFill>
                <a:effectLst/>
                <a:latin typeface="Arial" panose="020B0604020202020204" pitchFamily="34" charset="0"/>
              </a:rPr>
              <a:t>Voordat de Reinaart werd geschreven, werden er verhalen verteld over de wolf Isengrijn en de vos Reinaart. De verhalen hadden geen ingewikkeld plot: het ging vooral om een korte spanningsboog van een conflict tussen een wolf en een vos, waarbij de vos meestal won.</a:t>
            </a:r>
            <a:endParaRPr lang="nl-NL" sz="2200" b="0" i="0" u="none" strike="noStrike" dirty="0">
              <a:solidFill>
                <a:srgbClr val="000000"/>
              </a:solidFill>
              <a:effectLst/>
            </a:endParaRPr>
          </a:p>
          <a:p>
            <a:pPr marL="0" indent="0">
              <a:lnSpc>
                <a:spcPct val="150000"/>
              </a:lnSpc>
              <a:buNone/>
            </a:pPr>
            <a:r>
              <a:rPr lang="nl-NL" sz="2200" b="1" i="0" u="none" strike="noStrike" dirty="0">
                <a:solidFill>
                  <a:srgbClr val="000000"/>
                </a:solidFill>
                <a:effectLst/>
                <a:latin typeface="Arial" panose="020B0604020202020204" pitchFamily="34" charset="0"/>
              </a:rPr>
              <a:t>Stelling: Onze verhalen (series, films, boeken) worden door invloed van media steeds korter en simpeler. </a:t>
            </a:r>
            <a:br>
              <a:rPr lang="nl-NL" sz="2200" b="1" i="0" u="none" strike="noStrike" dirty="0">
                <a:solidFill>
                  <a:srgbClr val="000000"/>
                </a:solidFill>
                <a:effectLst/>
                <a:latin typeface="Arial" panose="020B0604020202020204" pitchFamily="34" charset="0"/>
              </a:rPr>
            </a:br>
            <a:br>
              <a:rPr lang="nl-NL" sz="2200" b="0" i="0" u="none" strike="noStrike" dirty="0">
                <a:solidFill>
                  <a:srgbClr val="000000"/>
                </a:solidFill>
                <a:effectLst/>
                <a:latin typeface="Arial" panose="020B0604020202020204" pitchFamily="34" charset="0"/>
              </a:rPr>
            </a:br>
            <a:r>
              <a:rPr lang="nl-NL" sz="2200" b="0" i="0" u="none" strike="noStrike" dirty="0">
                <a:solidFill>
                  <a:srgbClr val="000000"/>
                </a:solidFill>
                <a:effectLst/>
                <a:latin typeface="Arial" panose="020B0604020202020204" pitchFamily="34" charset="0"/>
              </a:rPr>
              <a:t>Ben je het hiermee eens of oneens? Leg je antwoord uit met minimaal 40 woorden. Gebruik voor de onderbouwing ook concrete voorbeelden. </a:t>
            </a:r>
            <a:br>
              <a:rPr lang="nl-NL" sz="2200" dirty="0">
                <a:solidFill>
                  <a:srgbClr val="000000"/>
                </a:solidFill>
              </a:rPr>
            </a:br>
            <a:endParaRPr lang="nl-NL" sz="2200" dirty="0"/>
          </a:p>
        </p:txBody>
      </p:sp>
    </p:spTree>
    <p:extLst>
      <p:ext uri="{BB962C8B-B14F-4D97-AF65-F5344CB8AC3E}">
        <p14:creationId xmlns:p14="http://schemas.microsoft.com/office/powerpoint/2010/main" val="36979687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AA82-A6EB-B7A5-A019-48704C825335}"/>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61FB30B5-E41D-DA39-AAC3-14F19CB27A8C}"/>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DD039298-CEC7-C5E8-44E8-B233CB4A24E8}"/>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B9856FB8-8B88-ACD5-E29C-98BD2222A4D2}"/>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DE87F7A6-EE12-DF13-8A6C-18E18519AE92}"/>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1240BAF4-788F-89D3-FDF2-0EC2D610188D}"/>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D0590915-6B43-1624-5D19-0D68D911969C}"/>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E4B94CC3-1B7C-6544-EC3F-759872C34AD7}"/>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1CFCE8DF-5F4E-E4ED-D3A7-4B5FFDE528A4}"/>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DE948079-D72E-7540-02BD-1BE4F83ADF3E}"/>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8F327914-4FD3-DC2D-D276-309247CD35E8}"/>
              </a:ext>
            </a:extLst>
          </p:cNvPr>
          <p:cNvSpPr/>
          <p:nvPr/>
        </p:nvSpPr>
        <p:spPr>
          <a:xfrm>
            <a:off x="4597222" y="3210589"/>
            <a:ext cx="1631806" cy="154216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33426B9C-9FA5-F195-7C63-A117A447A0D2}"/>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9B9FF59B-C9D0-66AD-B560-99089D99F59B}"/>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F7C842E8-F0B1-1AE5-DA54-E8929355E934}"/>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590A59CB-6E5E-4FAF-7CC0-D2A334363282}"/>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1821507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87B18-DFEF-7C3E-E6B4-54191FC658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01FE52-1464-7152-439C-C2307854A11D}"/>
              </a:ext>
            </a:extLst>
          </p:cNvPr>
          <p:cNvSpPr>
            <a:spLocks noGrp="1"/>
          </p:cNvSpPr>
          <p:nvPr>
            <p:ph type="title"/>
          </p:nvPr>
        </p:nvSpPr>
        <p:spPr>
          <a:xfrm>
            <a:off x="1676400" y="1329621"/>
            <a:ext cx="9677400" cy="1125480"/>
          </a:xfrm>
          <a:solidFill>
            <a:schemeClr val="bg1"/>
          </a:solidFill>
        </p:spPr>
        <p:txBody>
          <a:bodyPr>
            <a:normAutofit/>
          </a:bodyPr>
          <a:lstStyle/>
          <a:p>
            <a:r>
              <a:rPr lang="nl-NL" dirty="0"/>
              <a:t>Les 7: ‘Is Reinaart de vos het haasje?’</a:t>
            </a:r>
          </a:p>
        </p:txBody>
      </p:sp>
      <p:sp>
        <p:nvSpPr>
          <p:cNvPr id="3" name="Tijdelijke aanduiding voor inhoud 2">
            <a:extLst>
              <a:ext uri="{FF2B5EF4-FFF2-40B4-BE49-F238E27FC236}">
                <a16:creationId xmlns:a16="http://schemas.microsoft.com/office/drawing/2014/main" id="{EFA72CA7-4DF4-986E-BC93-45CF27C23912}"/>
              </a:ext>
            </a:extLst>
          </p:cNvPr>
          <p:cNvSpPr>
            <a:spLocks noGrp="1"/>
          </p:cNvSpPr>
          <p:nvPr>
            <p:ph idx="1"/>
          </p:nvPr>
        </p:nvSpPr>
        <p:spPr>
          <a:xfrm>
            <a:off x="1676400" y="2449224"/>
            <a:ext cx="4467580" cy="3532340"/>
          </a:xfrm>
        </p:spPr>
        <p:txBody>
          <a:bodyPr/>
          <a:lstStyle/>
          <a:p>
            <a:pPr marL="0" indent="0">
              <a:lnSpc>
                <a:spcPct val="150000"/>
              </a:lnSpc>
              <a:buNone/>
            </a:pPr>
            <a:r>
              <a:rPr lang="nl-NL" sz="2500" b="1" dirty="0">
                <a:solidFill>
                  <a:schemeClr val="tx1"/>
                </a:solidFill>
              </a:rPr>
              <a:t>Leerdoelen</a:t>
            </a:r>
          </a:p>
          <a:p>
            <a:pPr>
              <a:lnSpc>
                <a:spcPct val="150000"/>
              </a:lnSpc>
            </a:pPr>
            <a:r>
              <a:rPr lang="nl-NL" sz="2500" dirty="0">
                <a:solidFill>
                  <a:schemeClr val="tx1"/>
                </a:solidFill>
              </a:rPr>
              <a:t>Je weet hoe </a:t>
            </a:r>
            <a:r>
              <a:rPr lang="nl-NL" sz="2500" dirty="0" err="1">
                <a:solidFill>
                  <a:schemeClr val="tx1"/>
                </a:solidFill>
              </a:rPr>
              <a:t>Reinaarts</a:t>
            </a:r>
            <a:r>
              <a:rPr lang="nl-NL" sz="2500" dirty="0">
                <a:solidFill>
                  <a:schemeClr val="tx1"/>
                </a:solidFill>
              </a:rPr>
              <a:t> grote list in elkaar zit.</a:t>
            </a:r>
          </a:p>
          <a:p>
            <a:pPr>
              <a:lnSpc>
                <a:spcPct val="150000"/>
              </a:lnSpc>
            </a:pPr>
            <a:endParaRPr lang="nl-NL" sz="2500" dirty="0">
              <a:solidFill>
                <a:schemeClr val="tx1"/>
              </a:solidFill>
            </a:endParaRPr>
          </a:p>
          <a:p>
            <a:pPr marL="0" indent="0">
              <a:buNone/>
            </a:pPr>
            <a:endParaRPr lang="nl-NL" dirty="0"/>
          </a:p>
          <a:p>
            <a:pPr marL="0" indent="0">
              <a:buNone/>
            </a:pPr>
            <a:endParaRPr lang="nl-NL" b="1" dirty="0"/>
          </a:p>
          <a:p>
            <a:pPr marL="0" indent="0">
              <a:buNone/>
            </a:pPr>
            <a:endParaRPr lang="nl-NL" b="1" dirty="0"/>
          </a:p>
          <a:p>
            <a:pPr marL="0" indent="0">
              <a:buNone/>
            </a:pPr>
            <a:endParaRPr lang="nl-NL" dirty="0"/>
          </a:p>
          <a:p>
            <a:pPr marL="0" indent="0">
              <a:buNone/>
            </a:pPr>
            <a:endParaRPr lang="nl-NL" dirty="0"/>
          </a:p>
          <a:p>
            <a:pPr marL="0" indent="0">
              <a:buNone/>
            </a:pPr>
            <a:endParaRPr lang="nl-NL" dirty="0"/>
          </a:p>
          <a:p>
            <a:pPr marL="0" indent="0">
              <a:buNone/>
            </a:pPr>
            <a:endParaRPr lang="nl-NL" b="1" dirty="0"/>
          </a:p>
          <a:p>
            <a:pPr marL="0" indent="0">
              <a:buNone/>
            </a:pPr>
            <a:endParaRPr lang="nl-NL" b="1" dirty="0"/>
          </a:p>
          <a:p>
            <a:pPr marL="0" indent="0">
              <a:buNone/>
            </a:pPr>
            <a:endParaRPr lang="nl-NL" b="1" dirty="0"/>
          </a:p>
          <a:p>
            <a:pPr marL="0" indent="0">
              <a:buNone/>
            </a:pPr>
            <a:endParaRPr lang="nl-NL" dirty="0"/>
          </a:p>
          <a:p>
            <a:pPr marL="0" indent="0">
              <a:buNone/>
            </a:pPr>
            <a:endParaRPr lang="nl-NL" b="1" dirty="0"/>
          </a:p>
          <a:p>
            <a:pPr marL="0" indent="0">
              <a:buNone/>
            </a:pPr>
            <a:endParaRPr lang="nl-NL" b="1" dirty="0"/>
          </a:p>
        </p:txBody>
      </p:sp>
      <p:sp>
        <p:nvSpPr>
          <p:cNvPr id="5" name="Tekstvak 4">
            <a:extLst>
              <a:ext uri="{FF2B5EF4-FFF2-40B4-BE49-F238E27FC236}">
                <a16:creationId xmlns:a16="http://schemas.microsoft.com/office/drawing/2014/main" id="{0F48C146-B6C8-2E25-9BCA-7DBCDD9981AB}"/>
              </a:ext>
            </a:extLst>
          </p:cNvPr>
          <p:cNvSpPr txBox="1"/>
          <p:nvPr/>
        </p:nvSpPr>
        <p:spPr>
          <a:xfrm>
            <a:off x="6982180" y="2353501"/>
            <a:ext cx="4371620" cy="3495765"/>
          </a:xfrm>
          <a:prstGeom prst="rect">
            <a:avLst/>
          </a:prstGeom>
          <a:noFill/>
        </p:spPr>
        <p:txBody>
          <a:bodyPr wrap="square">
            <a:spAutoFit/>
          </a:bodyPr>
          <a:lstStyle/>
          <a:p>
            <a:pPr>
              <a:lnSpc>
                <a:spcPct val="150000"/>
              </a:lnSpc>
            </a:pPr>
            <a:r>
              <a:rPr lang="nl-NL" sz="2500" b="1" i="0" u="none" strike="noStrike" dirty="0">
                <a:solidFill>
                  <a:srgbClr val="000000"/>
                </a:solidFill>
                <a:effectLst/>
                <a:latin typeface="Arial" panose="020B0604020202020204" pitchFamily="34" charset="0"/>
              </a:rPr>
              <a:t>Woordenschat</a:t>
            </a:r>
            <a:br>
              <a:rPr lang="nl-NL" sz="2500" b="1" i="0" u="none" strike="noStrike" dirty="0">
                <a:solidFill>
                  <a:srgbClr val="000000"/>
                </a:solidFill>
                <a:effectLst/>
                <a:latin typeface="Arial" panose="020B0604020202020204" pitchFamily="34" charset="0"/>
              </a:rPr>
            </a:br>
            <a:r>
              <a:rPr lang="nl-NL" sz="2500" dirty="0">
                <a:solidFill>
                  <a:srgbClr val="000000"/>
                </a:solidFill>
                <a:latin typeface="Arial" panose="020B0604020202020204" pitchFamily="34" charset="0"/>
              </a:rPr>
              <a:t>-</a:t>
            </a:r>
            <a:r>
              <a:rPr lang="nl-NL" sz="2500" b="1" i="0" u="none" strike="noStrike" dirty="0">
                <a:solidFill>
                  <a:srgbClr val="000000"/>
                </a:solidFill>
                <a:effectLst/>
                <a:latin typeface="Arial" panose="020B0604020202020204" pitchFamily="34" charset="0"/>
              </a:rPr>
              <a:t> </a:t>
            </a:r>
            <a:r>
              <a:rPr lang="nl-NL" sz="2500" b="0" i="0" u="none" strike="noStrike" dirty="0">
                <a:solidFill>
                  <a:srgbClr val="000000"/>
                </a:solidFill>
                <a:effectLst/>
                <a:latin typeface="Arial" panose="020B0604020202020204" pitchFamily="34" charset="0"/>
              </a:rPr>
              <a:t>list</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 complot</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 gratie</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 ban</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 pelgrimstocht/pelgrimage</a:t>
            </a:r>
            <a:endParaRPr lang="nl-NL" sz="2500" dirty="0"/>
          </a:p>
        </p:txBody>
      </p:sp>
    </p:spTree>
    <p:extLst>
      <p:ext uri="{BB962C8B-B14F-4D97-AF65-F5344CB8AC3E}">
        <p14:creationId xmlns:p14="http://schemas.microsoft.com/office/powerpoint/2010/main" val="7425564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EF64B-3CE1-6CB0-0992-63A223BBD7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ACCA65-FE94-3460-C718-DB288661A3DC}"/>
              </a:ext>
            </a:extLst>
          </p:cNvPr>
          <p:cNvSpPr>
            <a:spLocks noGrp="1"/>
          </p:cNvSpPr>
          <p:nvPr>
            <p:ph type="title"/>
          </p:nvPr>
        </p:nvSpPr>
        <p:spPr>
          <a:xfrm>
            <a:off x="1338943" y="915340"/>
            <a:ext cx="10014857" cy="1011431"/>
          </a:xfrm>
          <a:solidFill>
            <a:schemeClr val="bg1"/>
          </a:solidFill>
        </p:spPr>
        <p:txBody>
          <a:bodyPr/>
          <a:lstStyle/>
          <a:p>
            <a:r>
              <a:rPr lang="nl-NL" dirty="0"/>
              <a:t>Huiswerkbespreking</a:t>
            </a:r>
          </a:p>
        </p:txBody>
      </p:sp>
      <p:sp>
        <p:nvSpPr>
          <p:cNvPr id="3" name="Tijdelijke aanduiding voor inhoud 2">
            <a:extLst>
              <a:ext uri="{FF2B5EF4-FFF2-40B4-BE49-F238E27FC236}">
                <a16:creationId xmlns:a16="http://schemas.microsoft.com/office/drawing/2014/main" id="{D013F00A-E4B7-F5CB-AC83-E55F62B86350}"/>
              </a:ext>
            </a:extLst>
          </p:cNvPr>
          <p:cNvSpPr>
            <a:spLocks noGrp="1"/>
          </p:cNvSpPr>
          <p:nvPr>
            <p:ph idx="1"/>
          </p:nvPr>
        </p:nvSpPr>
        <p:spPr>
          <a:xfrm>
            <a:off x="1338943" y="1871477"/>
            <a:ext cx="10352314" cy="4986523"/>
          </a:xfrm>
          <a:solidFill>
            <a:schemeClr val="bg1"/>
          </a:solidFill>
        </p:spPr>
        <p:txBody>
          <a:bodyPr>
            <a:noAutofit/>
          </a:bodyPr>
          <a:lstStyle/>
          <a:p>
            <a:pPr marL="0" indent="0">
              <a:lnSpc>
                <a:spcPct val="150000"/>
              </a:lnSpc>
              <a:buNone/>
            </a:pPr>
            <a:r>
              <a:rPr lang="nl-NL" sz="2200" b="1" i="0" u="none" strike="noStrike" dirty="0">
                <a:solidFill>
                  <a:srgbClr val="000000"/>
                </a:solidFill>
                <a:effectLst/>
                <a:latin typeface="Arial" panose="020B0604020202020204" pitchFamily="34" charset="0"/>
              </a:rPr>
              <a:t>Stelling: Onze verhalen (series, films, boeken) worden door invloed van media steeds korter en simpeler. </a:t>
            </a:r>
            <a:br>
              <a:rPr lang="nl-NL" sz="2200" b="1" i="0" u="none" strike="noStrike" dirty="0">
                <a:solidFill>
                  <a:srgbClr val="000000"/>
                </a:solidFill>
                <a:effectLst/>
                <a:latin typeface="Arial" panose="020B0604020202020204" pitchFamily="34" charset="0"/>
              </a:rPr>
            </a:br>
            <a:br>
              <a:rPr lang="nl-NL" sz="2200" b="0" i="0" u="none" strike="noStrike" dirty="0">
                <a:solidFill>
                  <a:srgbClr val="000000"/>
                </a:solidFill>
                <a:effectLst/>
                <a:latin typeface="Arial" panose="020B0604020202020204" pitchFamily="34" charset="0"/>
              </a:rPr>
            </a:br>
            <a:r>
              <a:rPr lang="nl-NL" sz="2200" b="0" i="0" u="none" strike="noStrike" dirty="0">
                <a:solidFill>
                  <a:srgbClr val="000000"/>
                </a:solidFill>
                <a:effectLst/>
                <a:latin typeface="Arial" panose="020B0604020202020204" pitchFamily="34" charset="0"/>
              </a:rPr>
              <a:t>Ben je het hiermee eens of oneens? Leg je antwoord uit met minimaal 40 woorden. Gebruik voor de onderbouwing ook concrete voorbeelden. </a:t>
            </a:r>
            <a:br>
              <a:rPr lang="nl-NL" sz="2200" dirty="0">
                <a:solidFill>
                  <a:srgbClr val="000000"/>
                </a:solidFill>
              </a:rPr>
            </a:br>
            <a:endParaRPr lang="nl-NL" sz="2200" dirty="0"/>
          </a:p>
        </p:txBody>
      </p:sp>
    </p:spTree>
    <p:extLst>
      <p:ext uri="{BB962C8B-B14F-4D97-AF65-F5344CB8AC3E}">
        <p14:creationId xmlns:p14="http://schemas.microsoft.com/office/powerpoint/2010/main" val="4047753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78E24-BC4B-CD0D-2D47-F43F15C9CA89}"/>
            </a:ext>
          </a:extLst>
        </p:cNvPr>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5505F44A-750C-D5A8-A8C1-F9DDC773B1F4}"/>
              </a:ext>
            </a:extLst>
          </p:cNvPr>
          <p:cNvPicPr>
            <a:picLocks noChangeAspect="1"/>
          </p:cNvPicPr>
          <p:nvPr/>
        </p:nvPicPr>
        <p:blipFill>
          <a:blip r:embed="rId2"/>
          <a:stretch>
            <a:fillRect/>
          </a:stretch>
        </p:blipFill>
        <p:spPr>
          <a:xfrm>
            <a:off x="0" y="0"/>
            <a:ext cx="12192000" cy="6858000"/>
          </a:xfrm>
          <a:prstGeom prst="rect">
            <a:avLst/>
          </a:prstGeom>
        </p:spPr>
      </p:pic>
      <p:sp>
        <p:nvSpPr>
          <p:cNvPr id="4" name="Pijl omlaag 3">
            <a:extLst>
              <a:ext uri="{FF2B5EF4-FFF2-40B4-BE49-F238E27FC236}">
                <a16:creationId xmlns:a16="http://schemas.microsoft.com/office/drawing/2014/main" id="{A4C8F390-079E-9C87-4E98-B5F81CE061B2}"/>
              </a:ext>
            </a:extLst>
          </p:cNvPr>
          <p:cNvSpPr/>
          <p:nvPr/>
        </p:nvSpPr>
        <p:spPr>
          <a:xfrm>
            <a:off x="8903497" y="1419434"/>
            <a:ext cx="520504" cy="8581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541709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18CA76-94B1-C659-08F3-CFD6A907BDFE}"/>
              </a:ext>
            </a:extLst>
          </p:cNvPr>
          <p:cNvSpPr>
            <a:spLocks noGrp="1"/>
          </p:cNvSpPr>
          <p:nvPr>
            <p:ph type="title"/>
          </p:nvPr>
        </p:nvSpPr>
        <p:spPr>
          <a:xfrm>
            <a:off x="838200" y="1204273"/>
            <a:ext cx="9677400" cy="1044895"/>
          </a:xfrm>
          <a:solidFill>
            <a:schemeClr val="bg1"/>
          </a:solidFill>
        </p:spPr>
        <p:txBody>
          <a:bodyPr/>
          <a:lstStyle/>
          <a:p>
            <a:r>
              <a:rPr lang="nl-NL" dirty="0"/>
              <a:t>Introductie</a:t>
            </a:r>
          </a:p>
        </p:txBody>
      </p:sp>
      <p:sp>
        <p:nvSpPr>
          <p:cNvPr id="3" name="Tijdelijke aanduiding voor inhoud 2">
            <a:extLst>
              <a:ext uri="{FF2B5EF4-FFF2-40B4-BE49-F238E27FC236}">
                <a16:creationId xmlns:a16="http://schemas.microsoft.com/office/drawing/2014/main" id="{24C73313-A7EF-94C9-A0C7-824C36716136}"/>
              </a:ext>
            </a:extLst>
          </p:cNvPr>
          <p:cNvSpPr>
            <a:spLocks noGrp="1"/>
          </p:cNvSpPr>
          <p:nvPr>
            <p:ph idx="1"/>
          </p:nvPr>
        </p:nvSpPr>
        <p:spPr>
          <a:xfrm>
            <a:off x="838200" y="2045775"/>
            <a:ext cx="10847522" cy="5749871"/>
          </a:xfrm>
        </p:spPr>
        <p:txBody>
          <a:bodyPr>
            <a:normAutofit/>
          </a:bodyPr>
          <a:lstStyle/>
          <a:p>
            <a:pPr marL="0" indent="0" algn="l" rtl="0">
              <a:lnSpc>
                <a:spcPct val="150000"/>
              </a:lnSpc>
              <a:spcBef>
                <a:spcPts val="1200"/>
              </a:spcBef>
              <a:spcAft>
                <a:spcPts val="1200"/>
              </a:spcAft>
              <a:buNone/>
            </a:pPr>
            <a:r>
              <a:rPr lang="nl-NL" sz="2300" b="0" i="0" u="none" strike="noStrike" dirty="0">
                <a:solidFill>
                  <a:srgbClr val="000000"/>
                </a:solidFill>
                <a:effectLst/>
                <a:latin typeface="Arial" panose="020B0604020202020204" pitchFamily="34" charset="0"/>
              </a:rPr>
              <a:t>Zoals bleek uit </a:t>
            </a:r>
            <a:r>
              <a:rPr lang="nl-NL" sz="2300" b="0" i="0" u="none" strike="noStrike" dirty="0" err="1">
                <a:solidFill>
                  <a:srgbClr val="000000"/>
                </a:solidFill>
                <a:effectLst/>
                <a:latin typeface="Arial" panose="020B0604020202020204" pitchFamily="34" charset="0"/>
              </a:rPr>
              <a:t>Reinaarts</a:t>
            </a:r>
            <a:r>
              <a:rPr lang="nl-NL" sz="2300" b="0" i="0" u="none" strike="noStrike" dirty="0">
                <a:solidFill>
                  <a:srgbClr val="000000"/>
                </a:solidFill>
                <a:effectLst/>
                <a:latin typeface="Arial" panose="020B0604020202020204" pitchFamily="34" charset="0"/>
              </a:rPr>
              <a:t> gedrag direct na zijn biecht is hij onmiskenbaar schuldig (en onverbeterlijk). Reinaart de vos moet hangen. Hij verschijnt met </a:t>
            </a:r>
            <a:r>
              <a:rPr lang="nl-NL" sz="2300" b="0" i="0" u="none" strike="noStrike" dirty="0" err="1">
                <a:solidFill>
                  <a:srgbClr val="000000"/>
                </a:solidFill>
                <a:effectLst/>
                <a:latin typeface="Arial" panose="020B0604020202020204" pitchFamily="34" charset="0"/>
              </a:rPr>
              <a:t>Grimbeert</a:t>
            </a:r>
            <a:r>
              <a:rPr lang="nl-NL" sz="2300" b="0" i="0" u="none" strike="noStrike" dirty="0">
                <a:solidFill>
                  <a:srgbClr val="000000"/>
                </a:solidFill>
                <a:effectLst/>
                <a:latin typeface="Arial" panose="020B0604020202020204" pitchFamily="34" charset="0"/>
              </a:rPr>
              <a:t> aan Nobels hof. Tegenwoordig moet de aanklager de schuld bewijzen van degene die verdacht wordt. Vroeger moest je als verdachte je onschuld bewijzen. Bijvoorbeeld door getuigen erbij te roepen of door een eed af te leggen.</a:t>
            </a:r>
            <a:endParaRPr lang="nl-NL" sz="2300" b="0" i="0" u="none" strike="noStrike" dirty="0">
              <a:solidFill>
                <a:srgbClr val="000000"/>
              </a:solidFill>
              <a:effectLst/>
            </a:endParaRPr>
          </a:p>
          <a:p>
            <a:pPr marL="0" indent="0" algn="l" rtl="0">
              <a:lnSpc>
                <a:spcPct val="150000"/>
              </a:lnSpc>
              <a:spcBef>
                <a:spcPts val="1200"/>
              </a:spcBef>
              <a:spcAft>
                <a:spcPts val="1200"/>
              </a:spcAft>
              <a:buNone/>
            </a:pPr>
            <a:r>
              <a:rPr lang="nl-NL" sz="2300" b="0" i="0" u="none" strike="noStrike" dirty="0">
                <a:solidFill>
                  <a:srgbClr val="000000"/>
                </a:solidFill>
                <a:effectLst/>
                <a:latin typeface="Arial" panose="020B0604020202020204" pitchFamily="34" charset="0"/>
              </a:rPr>
              <a:t>Wat gaat Reinaart doen om zichzelf te verdedigen, en hoe? </a:t>
            </a:r>
            <a:br>
              <a:rPr lang="nl-NL" dirty="0"/>
            </a:br>
            <a:br>
              <a:rPr lang="nl-NL" dirty="0"/>
            </a:br>
            <a:endParaRPr lang="nl-NL" dirty="0"/>
          </a:p>
        </p:txBody>
      </p:sp>
    </p:spTree>
    <p:extLst>
      <p:ext uri="{BB962C8B-B14F-4D97-AF65-F5344CB8AC3E}">
        <p14:creationId xmlns:p14="http://schemas.microsoft.com/office/powerpoint/2010/main" val="37061029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9358E6-F5E4-E4F7-E9A4-E57400E03881}"/>
              </a:ext>
            </a:extLst>
          </p:cNvPr>
          <p:cNvSpPr>
            <a:spLocks noGrp="1"/>
          </p:cNvSpPr>
          <p:nvPr>
            <p:ph type="title"/>
          </p:nvPr>
        </p:nvSpPr>
        <p:spPr>
          <a:xfrm>
            <a:off x="1676400" y="1111283"/>
            <a:ext cx="9677400" cy="1089476"/>
          </a:xfrm>
          <a:solidFill>
            <a:schemeClr val="bg1"/>
          </a:solidFill>
        </p:spPr>
        <p:txBody>
          <a:bodyPr/>
          <a:lstStyle/>
          <a:p>
            <a:r>
              <a:rPr lang="nl-NL" dirty="0"/>
              <a:t>Voorspellen</a:t>
            </a:r>
          </a:p>
        </p:txBody>
      </p:sp>
      <p:sp>
        <p:nvSpPr>
          <p:cNvPr id="3" name="Tijdelijke aanduiding voor inhoud 2">
            <a:extLst>
              <a:ext uri="{FF2B5EF4-FFF2-40B4-BE49-F238E27FC236}">
                <a16:creationId xmlns:a16="http://schemas.microsoft.com/office/drawing/2014/main" id="{074610B9-8A7A-BF02-E8C1-0B9EB944E62C}"/>
              </a:ext>
            </a:extLst>
          </p:cNvPr>
          <p:cNvSpPr>
            <a:spLocks noGrp="1"/>
          </p:cNvSpPr>
          <p:nvPr>
            <p:ph idx="1"/>
          </p:nvPr>
        </p:nvSpPr>
        <p:spPr>
          <a:xfrm>
            <a:off x="1676400" y="2083141"/>
            <a:ext cx="9677400" cy="3532340"/>
          </a:xfrm>
        </p:spPr>
        <p:txBody>
          <a:bodyPr>
            <a:normAutofit/>
          </a:bodyPr>
          <a:lstStyle/>
          <a:p>
            <a:pPr marL="0" indent="0">
              <a:lnSpc>
                <a:spcPct val="150000"/>
              </a:lnSpc>
              <a:buNone/>
            </a:pPr>
            <a:r>
              <a:rPr lang="nl-NL" sz="2400" b="1" i="0" u="none" strike="noStrike" dirty="0">
                <a:solidFill>
                  <a:srgbClr val="000000"/>
                </a:solidFill>
                <a:effectLst/>
                <a:latin typeface="Arial" panose="020B0604020202020204" pitchFamily="34" charset="0"/>
              </a:rPr>
              <a:t>Hoe verschijnt Reinaart straks aan het hof?</a:t>
            </a: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Vol nederige spijt, met zijn ogen terneergeslagen om de koning gunstig te stemmen</a:t>
            </a:r>
            <a:endParaRPr lang="nl-NL" sz="2400" dirty="0">
              <a:solidFill>
                <a:srgbClr val="000000"/>
              </a:solidFill>
            </a:endParaRP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Met opgeheven hoofd, alsof hij de zoon van de koning zelf was</a:t>
            </a:r>
            <a:endParaRPr lang="nl-NL" sz="2400" dirty="0"/>
          </a:p>
        </p:txBody>
      </p:sp>
    </p:spTree>
    <p:extLst>
      <p:ext uri="{BB962C8B-B14F-4D97-AF65-F5344CB8AC3E}">
        <p14:creationId xmlns:p14="http://schemas.microsoft.com/office/powerpoint/2010/main" val="1401250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3A6C3-230F-A5EC-D361-9BF3FE575C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DFD577-8D88-33F4-118B-ADA9BABBA674}"/>
              </a:ext>
            </a:extLst>
          </p:cNvPr>
          <p:cNvSpPr>
            <a:spLocks noGrp="1"/>
          </p:cNvSpPr>
          <p:nvPr>
            <p:ph type="title"/>
          </p:nvPr>
        </p:nvSpPr>
        <p:spPr>
          <a:xfrm>
            <a:off x="1676400" y="1111283"/>
            <a:ext cx="9677400" cy="1089476"/>
          </a:xfrm>
          <a:solidFill>
            <a:schemeClr val="bg1"/>
          </a:solidFill>
        </p:spPr>
        <p:txBody>
          <a:bodyPr/>
          <a:lstStyle/>
          <a:p>
            <a:r>
              <a:rPr lang="nl-NL" dirty="0"/>
              <a:t>Voorspellen</a:t>
            </a:r>
          </a:p>
        </p:txBody>
      </p:sp>
      <p:sp>
        <p:nvSpPr>
          <p:cNvPr id="7" name="Tekstvak 6">
            <a:extLst>
              <a:ext uri="{FF2B5EF4-FFF2-40B4-BE49-F238E27FC236}">
                <a16:creationId xmlns:a16="http://schemas.microsoft.com/office/drawing/2014/main" id="{A8AB153E-3A4B-2F74-BCFA-1C977A33483D}"/>
              </a:ext>
            </a:extLst>
          </p:cNvPr>
          <p:cNvSpPr txBox="1"/>
          <p:nvPr/>
        </p:nvSpPr>
        <p:spPr>
          <a:xfrm>
            <a:off x="1487837" y="2200759"/>
            <a:ext cx="7768525" cy="2959528"/>
          </a:xfrm>
          <a:prstGeom prst="rect">
            <a:avLst/>
          </a:prstGeom>
          <a:noFill/>
        </p:spPr>
        <p:txBody>
          <a:bodyPr wrap="square">
            <a:spAutoFit/>
          </a:bodyPr>
          <a:lstStyle/>
          <a:p>
            <a:pPr algn="l" rtl="0">
              <a:lnSpc>
                <a:spcPct val="150000"/>
              </a:lnSpc>
              <a:spcBef>
                <a:spcPts val="1200"/>
              </a:spcBef>
              <a:spcAft>
                <a:spcPts val="1200"/>
              </a:spcAft>
            </a:pPr>
            <a:r>
              <a:rPr lang="nl-NL" sz="2400" b="1" i="0" u="none" strike="noStrike" dirty="0">
                <a:solidFill>
                  <a:srgbClr val="000000"/>
                </a:solidFill>
                <a:effectLst/>
                <a:latin typeface="Arial" panose="020B0604020202020204" pitchFamily="34" charset="0"/>
              </a:rPr>
              <a:t>Wat wordt zijn tactiek? Kies een optie.</a:t>
            </a:r>
            <a:endParaRPr lang="nl-NL" sz="2400" b="0" i="0" u="none" strike="noStrike" dirty="0">
              <a:solidFill>
                <a:srgbClr val="000000"/>
              </a:solidFill>
              <a:effectLst/>
            </a:endParaRP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De feiten ontkennen</a:t>
            </a: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De feiten verdraaien</a:t>
            </a:r>
            <a:endParaRPr lang="nl-NL" sz="2400" dirty="0">
              <a:solidFill>
                <a:srgbClr val="000000"/>
              </a:solidFill>
              <a:latin typeface="Arial" panose="020B0604020202020204" pitchFamily="34" charset="0"/>
            </a:endParaRP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Een ander (vals) beschuldigen</a:t>
            </a:r>
            <a:endParaRPr lang="nl-NL" sz="2400" dirty="0">
              <a:solidFill>
                <a:srgbClr val="000000"/>
              </a:solidFill>
              <a:latin typeface="Arial" panose="020B0604020202020204" pitchFamily="34" charset="0"/>
            </a:endParaRPr>
          </a:p>
          <a:p>
            <a:pPr marL="457200" indent="-457200">
              <a:lnSpc>
                <a:spcPct val="150000"/>
              </a:lnSpc>
              <a:buFont typeface="+mj-lt"/>
              <a:buAutoNum type="alphaLcPeriod"/>
            </a:pPr>
            <a:r>
              <a:rPr lang="nl-NL" sz="2400" b="0" i="0" u="none" strike="noStrike" dirty="0">
                <a:solidFill>
                  <a:srgbClr val="000000"/>
                </a:solidFill>
                <a:effectLst/>
                <a:latin typeface="Arial" panose="020B0604020202020204" pitchFamily="34" charset="0"/>
              </a:rPr>
              <a:t>Schuld bekennen en een list verzinnen</a:t>
            </a:r>
            <a:endParaRPr lang="nl-NL" sz="2400" dirty="0"/>
          </a:p>
        </p:txBody>
      </p:sp>
    </p:spTree>
    <p:extLst>
      <p:ext uri="{BB962C8B-B14F-4D97-AF65-F5344CB8AC3E}">
        <p14:creationId xmlns:p14="http://schemas.microsoft.com/office/powerpoint/2010/main" val="1890087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C4FF0-51E8-CD95-5745-9C899B60CA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7E8A921-5A59-7BFE-F3AE-406A57B44C2B}"/>
              </a:ext>
            </a:extLst>
          </p:cNvPr>
          <p:cNvSpPr>
            <a:spLocks noGrp="1"/>
          </p:cNvSpPr>
          <p:nvPr>
            <p:ph type="title"/>
          </p:nvPr>
        </p:nvSpPr>
        <p:spPr>
          <a:xfrm>
            <a:off x="1676400" y="1111283"/>
            <a:ext cx="9677400" cy="1089476"/>
          </a:xfrm>
          <a:solidFill>
            <a:schemeClr val="bg1"/>
          </a:solidFill>
        </p:spPr>
        <p:txBody>
          <a:bodyPr/>
          <a:lstStyle/>
          <a:p>
            <a:r>
              <a:rPr lang="nl-NL" dirty="0"/>
              <a:t>Voorspellen</a:t>
            </a:r>
          </a:p>
        </p:txBody>
      </p:sp>
      <p:sp>
        <p:nvSpPr>
          <p:cNvPr id="4" name="Tekstvak 3">
            <a:extLst>
              <a:ext uri="{FF2B5EF4-FFF2-40B4-BE49-F238E27FC236}">
                <a16:creationId xmlns:a16="http://schemas.microsoft.com/office/drawing/2014/main" id="{5F1E34F0-D733-E34A-6CC8-395B6A80D914}"/>
              </a:ext>
            </a:extLst>
          </p:cNvPr>
          <p:cNvSpPr txBox="1"/>
          <p:nvPr/>
        </p:nvSpPr>
        <p:spPr>
          <a:xfrm>
            <a:off x="1503336" y="2148863"/>
            <a:ext cx="9677400" cy="5016758"/>
          </a:xfrm>
          <a:prstGeom prst="rect">
            <a:avLst/>
          </a:prstGeom>
          <a:noFill/>
        </p:spPr>
        <p:txBody>
          <a:bodyPr wrap="square">
            <a:spAutoFit/>
          </a:bodyPr>
          <a:lstStyle/>
          <a:p>
            <a:pPr algn="l" rtl="0">
              <a:spcBef>
                <a:spcPts val="1200"/>
              </a:spcBef>
              <a:spcAft>
                <a:spcPts val="1200"/>
              </a:spcAft>
            </a:pPr>
            <a:r>
              <a:rPr lang="nl-NL" sz="2200" b="1" i="0" u="none" strike="noStrike" dirty="0">
                <a:solidFill>
                  <a:srgbClr val="000000"/>
                </a:solidFill>
                <a:effectLst/>
                <a:latin typeface="Arial" panose="020B0604020202020204" pitchFamily="34" charset="0"/>
              </a:rPr>
              <a:t>Welke zin komt volgens jou </a:t>
            </a:r>
            <a:r>
              <a:rPr lang="nl-NL" sz="2200" b="1" i="1" u="none" strike="noStrike" dirty="0">
                <a:solidFill>
                  <a:srgbClr val="000000"/>
                </a:solidFill>
                <a:effectLst/>
                <a:latin typeface="Arial" panose="020B0604020202020204" pitchFamily="34" charset="0"/>
              </a:rPr>
              <a:t>niet</a:t>
            </a:r>
            <a:r>
              <a:rPr lang="nl-NL" sz="2200" b="1" i="0" u="none" strike="noStrike" dirty="0">
                <a:solidFill>
                  <a:srgbClr val="000000"/>
                </a:solidFill>
                <a:effectLst/>
                <a:latin typeface="Arial" panose="020B0604020202020204" pitchFamily="34" charset="0"/>
              </a:rPr>
              <a:t> over de lippen van koning Nobel?</a:t>
            </a:r>
            <a:endParaRPr lang="nl-NL" sz="2200" b="0" i="0" u="none" strike="noStrike" dirty="0">
              <a:solidFill>
                <a:srgbClr val="000000"/>
              </a:solidFill>
              <a:effectLst/>
            </a:endParaRPr>
          </a:p>
          <a:p>
            <a:pPr marL="457200" indent="-457200" algn="l" rtl="0">
              <a:spcBef>
                <a:spcPts val="1200"/>
              </a:spcBef>
              <a:spcAft>
                <a:spcPts val="1200"/>
              </a:spcAft>
              <a:buFont typeface="+mj-lt"/>
              <a:buAutoNum type="alphaLcPeriod"/>
            </a:pPr>
            <a:r>
              <a:rPr lang="nl-NL" sz="2200" b="0" i="0" u="none" strike="noStrike" dirty="0">
                <a:solidFill>
                  <a:srgbClr val="000000"/>
                </a:solidFill>
                <a:effectLst/>
                <a:latin typeface="Arial" panose="020B0604020202020204" pitchFamily="34" charset="0"/>
              </a:rPr>
              <a:t> ‘Hoe kan ik vertrouwen op iemand die zijn hele leven een dief, een rover en een geboren leugenaar is geweest?’</a:t>
            </a:r>
            <a:endParaRPr lang="nl-NL" sz="2200" dirty="0">
              <a:solidFill>
                <a:srgbClr val="000000"/>
              </a:solidFill>
            </a:endParaRPr>
          </a:p>
          <a:p>
            <a:pPr marL="457200" indent="-457200" algn="l" rtl="0">
              <a:spcBef>
                <a:spcPts val="1200"/>
              </a:spcBef>
              <a:spcAft>
                <a:spcPts val="1200"/>
              </a:spcAft>
              <a:buFont typeface="+mj-lt"/>
              <a:buAutoNum type="alphaLcPeriod"/>
            </a:pPr>
            <a:r>
              <a:rPr lang="nl-NL" sz="2200" b="0" i="0" u="none" strike="noStrike" dirty="0">
                <a:solidFill>
                  <a:srgbClr val="000000"/>
                </a:solidFill>
                <a:effectLst/>
                <a:latin typeface="Arial" panose="020B0604020202020204" pitchFamily="34" charset="0"/>
              </a:rPr>
              <a:t>‘Het spijt me Reinaart, dat ik even aan je woorden getwijfeld heb.’</a:t>
            </a:r>
            <a:endParaRPr lang="nl-NL" sz="2200" b="0" i="0" u="none" strike="noStrike" dirty="0">
              <a:solidFill>
                <a:srgbClr val="000000"/>
              </a:solidFill>
              <a:effectLst/>
            </a:endParaRPr>
          </a:p>
          <a:p>
            <a:pPr algn="l" rtl="0">
              <a:spcBef>
                <a:spcPts val="1200"/>
              </a:spcBef>
              <a:spcAft>
                <a:spcPts val="1200"/>
              </a:spcAft>
            </a:pPr>
            <a:r>
              <a:rPr lang="nl-NL" sz="2200" b="0" i="0" u="none" strike="noStrike" dirty="0">
                <a:solidFill>
                  <a:srgbClr val="000000"/>
                </a:solidFill>
                <a:effectLst/>
                <a:latin typeface="Arial" panose="020B0604020202020204" pitchFamily="34" charset="0"/>
              </a:rPr>
              <a:t>Spoiler alert: Reinaart verzint een list die de koning van uitspraak A naar B weet te brengen. De koning verleent hem gratie (kwijtschelding van straf).</a:t>
            </a:r>
            <a:endParaRPr lang="nl-NL" sz="2200" b="0" i="0" u="none" strike="noStrike" dirty="0">
              <a:solidFill>
                <a:srgbClr val="000000"/>
              </a:solidFill>
              <a:effectLst/>
            </a:endParaRPr>
          </a:p>
          <a:p>
            <a:pPr algn="l" rtl="0">
              <a:spcBef>
                <a:spcPts val="1200"/>
              </a:spcBef>
              <a:spcAft>
                <a:spcPts val="1200"/>
              </a:spcAft>
            </a:pPr>
            <a:r>
              <a:rPr lang="nl-NL" sz="2200" b="1" i="0" u="none" strike="noStrike" dirty="0">
                <a:solidFill>
                  <a:srgbClr val="000000"/>
                </a:solidFill>
                <a:effectLst/>
                <a:latin typeface="Arial" panose="020B0604020202020204" pitchFamily="34" charset="0"/>
              </a:rPr>
              <a:t>Hoe krijgt hij dit voor elkaar? Dat gaan we tijdens het lezen onderzoeken.</a:t>
            </a:r>
            <a:endParaRPr lang="nl-NL" sz="2200" b="0" i="0" u="none" strike="noStrike" dirty="0">
              <a:solidFill>
                <a:srgbClr val="000000"/>
              </a:solidFill>
              <a:effectLst/>
            </a:endParaRPr>
          </a:p>
          <a:p>
            <a:br>
              <a:rPr lang="nl-NL" dirty="0"/>
            </a:br>
            <a:br>
              <a:rPr lang="nl-NL" dirty="0"/>
            </a:br>
            <a:endParaRPr lang="nl-NL" dirty="0"/>
          </a:p>
        </p:txBody>
      </p:sp>
    </p:spTree>
    <p:extLst>
      <p:ext uri="{BB962C8B-B14F-4D97-AF65-F5344CB8AC3E}">
        <p14:creationId xmlns:p14="http://schemas.microsoft.com/office/powerpoint/2010/main" val="269605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C0F36-847B-C718-621D-56A2FD11D33E}"/>
              </a:ext>
            </a:extLst>
          </p:cNvPr>
          <p:cNvSpPr>
            <a:spLocks noGrp="1"/>
          </p:cNvSpPr>
          <p:nvPr>
            <p:ph type="title"/>
          </p:nvPr>
        </p:nvSpPr>
        <p:spPr>
          <a:xfrm>
            <a:off x="1257300" y="971799"/>
            <a:ext cx="9677400" cy="1073978"/>
          </a:xfrm>
          <a:solidFill>
            <a:schemeClr val="bg1"/>
          </a:solidFill>
        </p:spPr>
        <p:txBody>
          <a:bodyPr/>
          <a:lstStyle/>
          <a:p>
            <a:r>
              <a:rPr lang="nl-NL" dirty="0"/>
              <a:t>Tijdens het lezen</a:t>
            </a:r>
          </a:p>
        </p:txBody>
      </p:sp>
      <p:sp>
        <p:nvSpPr>
          <p:cNvPr id="3" name="Tijdelijke aanduiding voor inhoud 2">
            <a:extLst>
              <a:ext uri="{FF2B5EF4-FFF2-40B4-BE49-F238E27FC236}">
                <a16:creationId xmlns:a16="http://schemas.microsoft.com/office/drawing/2014/main" id="{7F2CC790-9297-5AA9-C0D1-0BE6FEDD5B2C}"/>
              </a:ext>
            </a:extLst>
          </p:cNvPr>
          <p:cNvSpPr>
            <a:spLocks noGrp="1"/>
          </p:cNvSpPr>
          <p:nvPr>
            <p:ph idx="1"/>
          </p:nvPr>
        </p:nvSpPr>
        <p:spPr>
          <a:xfrm>
            <a:off x="1257299" y="1658318"/>
            <a:ext cx="10288937" cy="4633993"/>
          </a:xfrm>
          <a:solidFill>
            <a:schemeClr val="bg1"/>
          </a:solidFill>
        </p:spPr>
        <p:txBody>
          <a:bodyPr>
            <a:normAutofit lnSpcReduction="10000"/>
          </a:bodyPr>
          <a:lstStyle/>
          <a:p>
            <a:pPr marL="0" indent="0" algn="l" rtl="0">
              <a:lnSpc>
                <a:spcPct val="150000"/>
              </a:lnSpc>
              <a:spcBef>
                <a:spcPts val="1200"/>
              </a:spcBef>
              <a:spcAft>
                <a:spcPts val="1200"/>
              </a:spcAft>
              <a:buNone/>
            </a:pPr>
            <a:r>
              <a:rPr lang="nl-NL" sz="2200" b="0" i="0" u="none" strike="noStrike" dirty="0">
                <a:solidFill>
                  <a:srgbClr val="000000"/>
                </a:solidFill>
                <a:effectLst/>
                <a:latin typeface="Arial" panose="020B0604020202020204" pitchFamily="34" charset="0"/>
              </a:rPr>
              <a:t>Reinaart is een spelleider. Het lukt het hem om alle andere dieren als schaakstukken over een speelbord te verdelen zodat zijn leugens en list niet bij de verkeerde dieren terechtkomen, dieren die hem tegen kunnen spreken.</a:t>
            </a:r>
            <a:endParaRPr lang="nl-NL" sz="2200" b="0" i="0" u="none" strike="noStrike" dirty="0">
              <a:solidFill>
                <a:srgbClr val="000000"/>
              </a:solidFill>
              <a:effectLst/>
            </a:endParaRPr>
          </a:p>
          <a:p>
            <a:pPr marL="0" indent="0" algn="l" rtl="0">
              <a:lnSpc>
                <a:spcPct val="150000"/>
              </a:lnSpc>
              <a:spcBef>
                <a:spcPts val="1200"/>
              </a:spcBef>
              <a:spcAft>
                <a:spcPts val="1200"/>
              </a:spcAft>
              <a:buNone/>
            </a:pPr>
            <a:r>
              <a:rPr lang="nl-NL" sz="2200" b="0" i="0" u="none" strike="noStrike" dirty="0">
                <a:solidFill>
                  <a:srgbClr val="000000"/>
                </a:solidFill>
                <a:effectLst/>
                <a:latin typeface="Arial" panose="020B0604020202020204" pitchFamily="34" charset="0"/>
              </a:rPr>
              <a:t>- Zijn doel is gratie: kwijtschelding van schuld.</a:t>
            </a:r>
            <a:br>
              <a:rPr lang="nl-NL" sz="2200" dirty="0">
                <a:solidFill>
                  <a:srgbClr val="000000"/>
                </a:solidFill>
              </a:rPr>
            </a:br>
            <a:r>
              <a:rPr lang="nl-NL" sz="2200" dirty="0">
                <a:solidFill>
                  <a:srgbClr val="000000"/>
                </a:solidFill>
              </a:rPr>
              <a:t>- </a:t>
            </a:r>
            <a:r>
              <a:rPr lang="nl-NL" sz="2200" b="0" i="0" u="none" strike="noStrike" dirty="0">
                <a:solidFill>
                  <a:srgbClr val="000000"/>
                </a:solidFill>
                <a:effectLst/>
                <a:latin typeface="Arial" panose="020B0604020202020204" pitchFamily="34" charset="0"/>
              </a:rPr>
              <a:t>Zijn methode is een list.</a:t>
            </a:r>
            <a:endParaRPr lang="nl-NL" sz="2200" b="0" i="0" u="none" strike="noStrike" dirty="0">
              <a:solidFill>
                <a:srgbClr val="000000"/>
              </a:solidFill>
              <a:effectLst/>
            </a:endParaRPr>
          </a:p>
          <a:p>
            <a:pPr marL="0" indent="0" algn="l" rtl="0">
              <a:lnSpc>
                <a:spcPct val="150000"/>
              </a:lnSpc>
              <a:spcBef>
                <a:spcPts val="1200"/>
              </a:spcBef>
              <a:spcAft>
                <a:spcPts val="1200"/>
              </a:spcAft>
              <a:buNone/>
            </a:pPr>
            <a:r>
              <a:rPr lang="nl-NL" sz="2200" b="0" i="0" u="none" strike="noStrike" dirty="0">
                <a:solidFill>
                  <a:srgbClr val="000000"/>
                </a:solidFill>
                <a:effectLst/>
                <a:latin typeface="Arial" panose="020B0604020202020204" pitchFamily="34" charset="0"/>
              </a:rPr>
              <a:t>Hiervoor moeten de dieren op het goede moment op de goede plek staan.</a:t>
            </a:r>
            <a:endParaRPr lang="nl-NL" sz="2200" b="0" i="0" u="none" strike="noStrike" dirty="0">
              <a:solidFill>
                <a:srgbClr val="000000"/>
              </a:solidFill>
              <a:effectLst/>
            </a:endParaRPr>
          </a:p>
          <a:p>
            <a:pPr marL="0" indent="0">
              <a:lnSpc>
                <a:spcPct val="150000"/>
              </a:lnSpc>
              <a:buNone/>
            </a:pPr>
            <a:r>
              <a:rPr lang="nl-NL" sz="2200" b="0" i="0" u="none" strike="noStrike" dirty="0">
                <a:solidFill>
                  <a:srgbClr val="000000"/>
                </a:solidFill>
                <a:effectLst/>
                <a:latin typeface="Arial" panose="020B0604020202020204" pitchFamily="34" charset="0"/>
              </a:rPr>
              <a:t>Let op de </a:t>
            </a:r>
            <a:r>
              <a:rPr lang="nl-NL" sz="2200" b="0" i="1" u="none" strike="noStrike" dirty="0" err="1">
                <a:solidFill>
                  <a:srgbClr val="000000"/>
                </a:solidFill>
                <a:effectLst/>
                <a:latin typeface="Arial" panose="020B0604020202020204" pitchFamily="34" charset="0"/>
              </a:rPr>
              <a:t>whereabouts</a:t>
            </a:r>
            <a:r>
              <a:rPr lang="nl-NL" sz="2200" b="0" i="0" u="none" strike="noStrike" dirty="0">
                <a:solidFill>
                  <a:srgbClr val="000000"/>
                </a:solidFill>
                <a:effectLst/>
                <a:latin typeface="Arial" panose="020B0604020202020204" pitchFamily="34" charset="0"/>
              </a:rPr>
              <a:t> van de volgende kernpersonages die Reinaart nodig heeft in zijn list: Isengrijn en </a:t>
            </a:r>
            <a:r>
              <a:rPr lang="nl-NL" sz="2200" b="0" i="0" u="none" strike="noStrike" dirty="0" err="1">
                <a:solidFill>
                  <a:srgbClr val="000000"/>
                </a:solidFill>
                <a:effectLst/>
                <a:latin typeface="Arial" panose="020B0604020202020204" pitchFamily="34" charset="0"/>
              </a:rPr>
              <a:t>Hersinde</a:t>
            </a:r>
            <a:r>
              <a:rPr lang="nl-NL" sz="2200" b="0" i="0" u="none" strike="noStrike" dirty="0">
                <a:solidFill>
                  <a:srgbClr val="000000"/>
                </a:solidFill>
                <a:effectLst/>
                <a:latin typeface="Arial" panose="020B0604020202020204" pitchFamily="34" charset="0"/>
              </a:rPr>
              <a:t>, </a:t>
            </a:r>
            <a:r>
              <a:rPr lang="nl-NL" sz="2200" b="0" i="0" u="none" strike="noStrike" dirty="0" err="1">
                <a:solidFill>
                  <a:srgbClr val="000000"/>
                </a:solidFill>
                <a:effectLst/>
                <a:latin typeface="Arial" panose="020B0604020202020204" pitchFamily="34" charset="0"/>
              </a:rPr>
              <a:t>Tibeert</a:t>
            </a:r>
            <a:r>
              <a:rPr lang="nl-NL" sz="2200" b="0" i="0" u="none" strike="noStrike" dirty="0">
                <a:solidFill>
                  <a:srgbClr val="000000"/>
                </a:solidFill>
                <a:effectLst/>
                <a:latin typeface="Arial" panose="020B0604020202020204" pitchFamily="34" charset="0"/>
              </a:rPr>
              <a:t>, </a:t>
            </a:r>
            <a:r>
              <a:rPr lang="nl-NL" sz="2200" b="0" i="0" u="none" strike="noStrike" dirty="0" err="1">
                <a:solidFill>
                  <a:srgbClr val="000000"/>
                </a:solidFill>
                <a:effectLst/>
                <a:latin typeface="Arial" panose="020B0604020202020204" pitchFamily="34" charset="0"/>
              </a:rPr>
              <a:t>Bruun</a:t>
            </a:r>
            <a:r>
              <a:rPr lang="nl-NL" sz="2200" b="0" i="0" u="none" strike="noStrike" dirty="0">
                <a:solidFill>
                  <a:srgbClr val="000000"/>
                </a:solidFill>
                <a:effectLst/>
                <a:latin typeface="Arial" panose="020B0604020202020204" pitchFamily="34" charset="0"/>
              </a:rPr>
              <a:t>, </a:t>
            </a:r>
            <a:r>
              <a:rPr lang="nl-NL" sz="2200" b="0" i="0" u="none" strike="noStrike" dirty="0" err="1">
                <a:solidFill>
                  <a:srgbClr val="000000"/>
                </a:solidFill>
                <a:effectLst/>
                <a:latin typeface="Arial" panose="020B0604020202020204" pitchFamily="34" charset="0"/>
              </a:rPr>
              <a:t>Grimbeert</a:t>
            </a:r>
            <a:r>
              <a:rPr lang="nl-NL" sz="2200" b="0" i="0" u="none" strike="noStrike" dirty="0">
                <a:solidFill>
                  <a:srgbClr val="000000"/>
                </a:solidFill>
                <a:effectLst/>
                <a:latin typeface="Arial" panose="020B0604020202020204" pitchFamily="34" charset="0"/>
              </a:rPr>
              <a:t>.</a:t>
            </a:r>
            <a:endParaRPr lang="nl-NL" sz="2200" dirty="0"/>
          </a:p>
        </p:txBody>
      </p:sp>
    </p:spTree>
    <p:extLst>
      <p:ext uri="{BB962C8B-B14F-4D97-AF65-F5344CB8AC3E}">
        <p14:creationId xmlns:p14="http://schemas.microsoft.com/office/powerpoint/2010/main" val="37547306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6A2D954-05F2-30CA-054F-F7D78D68449E}"/>
              </a:ext>
            </a:extLst>
          </p:cNvPr>
          <p:cNvPicPr>
            <a:picLocks noChangeAspect="1"/>
          </p:cNvPicPr>
          <p:nvPr/>
        </p:nvPicPr>
        <p:blipFill>
          <a:blip r:embed="rId2"/>
          <a:stretch>
            <a:fillRect/>
          </a:stretch>
        </p:blipFill>
        <p:spPr>
          <a:xfrm>
            <a:off x="407295" y="1053885"/>
            <a:ext cx="11377410" cy="4386020"/>
          </a:xfrm>
          <a:prstGeom prst="rect">
            <a:avLst/>
          </a:prstGeom>
        </p:spPr>
      </p:pic>
    </p:spTree>
    <p:extLst>
      <p:ext uri="{BB962C8B-B14F-4D97-AF65-F5344CB8AC3E}">
        <p14:creationId xmlns:p14="http://schemas.microsoft.com/office/powerpoint/2010/main" val="4210260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0AC5A-C736-09BE-79E4-1A651F663808}"/>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1A822F73-3756-8FF7-CCF5-258B867A2428}"/>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6F25A0D3-189E-D0AB-541D-C6F18E14DBB7}"/>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B3491CF4-F30F-E2C5-801C-0A78A83944C0}"/>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E2C0A51C-180A-6703-5A57-59D8027AD89F}"/>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DF12746F-0278-EC25-839D-F3D5EF030CE1}"/>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9C293392-7880-FA81-2F89-6701FA88F7ED}"/>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0F7E80E3-BA17-7E9A-BE89-7CCB36BC82CB}"/>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5F545D92-D9AC-690F-A69E-7C224EFFBA3B}"/>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1BAA0C59-09DA-9BA0-BD89-21CAB2F1FFB6}"/>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72A0900-BA46-D85B-B1C0-D82028BCBC68}"/>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CF6C7D02-E888-5802-5CB7-22641ADBFD3A}"/>
              </a:ext>
            </a:extLst>
          </p:cNvPr>
          <p:cNvSpPr/>
          <p:nvPr/>
        </p:nvSpPr>
        <p:spPr>
          <a:xfrm>
            <a:off x="2485867" y="3195645"/>
            <a:ext cx="1631806" cy="157205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459D6E0C-1FD7-AD86-1BCA-E828A4F1A388}"/>
              </a:ext>
            </a:extLst>
          </p:cNvPr>
          <p:cNvSpPr/>
          <p:nvPr/>
        </p:nvSpPr>
        <p:spPr>
          <a:xfrm>
            <a:off x="289572" y="3187576"/>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9BEFA8C8-D252-380A-F233-4FC57FA7D0B1}"/>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4F122B6E-08D1-CF4A-F41F-4853F87250D7}"/>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2339104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59898-40A7-B1A6-C58F-94616FAE7D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150DAF-5822-F4BD-469A-3102485BB3EF}"/>
              </a:ext>
            </a:extLst>
          </p:cNvPr>
          <p:cNvSpPr>
            <a:spLocks noGrp="1"/>
          </p:cNvSpPr>
          <p:nvPr>
            <p:ph type="title"/>
          </p:nvPr>
        </p:nvSpPr>
        <p:spPr>
          <a:xfrm>
            <a:off x="1106311" y="1111283"/>
            <a:ext cx="10247489" cy="1055142"/>
          </a:xfrm>
          <a:solidFill>
            <a:schemeClr val="bg1"/>
          </a:solidFill>
        </p:spPr>
        <p:txBody>
          <a:bodyPr>
            <a:normAutofit/>
          </a:bodyPr>
          <a:lstStyle/>
          <a:p>
            <a:r>
              <a:rPr lang="nl-NL" dirty="0"/>
              <a:t>Les 8: ‘En ze namen zijn vrede aan’: heeft het verhaal een moraal?</a:t>
            </a:r>
          </a:p>
        </p:txBody>
      </p:sp>
      <p:sp>
        <p:nvSpPr>
          <p:cNvPr id="3" name="Tijdelijke aanduiding voor inhoud 2">
            <a:extLst>
              <a:ext uri="{FF2B5EF4-FFF2-40B4-BE49-F238E27FC236}">
                <a16:creationId xmlns:a16="http://schemas.microsoft.com/office/drawing/2014/main" id="{B8AE307F-4A4B-6F04-4DEB-D3FEEAE14520}"/>
              </a:ext>
            </a:extLst>
          </p:cNvPr>
          <p:cNvSpPr>
            <a:spLocks noGrp="1"/>
          </p:cNvSpPr>
          <p:nvPr>
            <p:ph idx="1"/>
          </p:nvPr>
        </p:nvSpPr>
        <p:spPr>
          <a:xfrm>
            <a:off x="1106311" y="2466390"/>
            <a:ext cx="5435600" cy="3532340"/>
          </a:xfrm>
        </p:spPr>
        <p:txBody>
          <a:bodyPr/>
          <a:lstStyle/>
          <a:p>
            <a:pPr marL="0" indent="0">
              <a:lnSpc>
                <a:spcPct val="150000"/>
              </a:lnSpc>
              <a:buNone/>
            </a:pPr>
            <a:r>
              <a:rPr lang="nl-NL" sz="2500" b="1" dirty="0">
                <a:solidFill>
                  <a:schemeClr val="tx1"/>
                </a:solidFill>
              </a:rPr>
              <a:t>Leerdoelen</a:t>
            </a:r>
          </a:p>
          <a:p>
            <a:pPr>
              <a:lnSpc>
                <a:spcPct val="150000"/>
              </a:lnSpc>
            </a:pPr>
            <a:r>
              <a:rPr lang="nl-NL" sz="2500" dirty="0">
                <a:solidFill>
                  <a:schemeClr val="tx1"/>
                </a:solidFill>
              </a:rPr>
              <a:t>Je snapt welke omkering het slot van het verhaal tot stand brengt.</a:t>
            </a:r>
          </a:p>
          <a:p>
            <a:pPr marL="0" indent="0">
              <a:buNone/>
            </a:pPr>
            <a:endParaRPr lang="nl-NL" b="1" dirty="0"/>
          </a:p>
          <a:p>
            <a:pPr marL="0" indent="0">
              <a:buNone/>
            </a:pPr>
            <a:endParaRPr lang="nl-NL" dirty="0"/>
          </a:p>
          <a:p>
            <a:pPr marL="0" indent="0">
              <a:buNone/>
            </a:pPr>
            <a:endParaRPr lang="nl-NL" b="1" dirty="0"/>
          </a:p>
          <a:p>
            <a:pPr marL="0" indent="0">
              <a:buNone/>
            </a:pPr>
            <a:endParaRPr lang="nl-NL" b="1" dirty="0"/>
          </a:p>
          <a:p>
            <a:pPr marL="0" indent="0">
              <a:buNone/>
            </a:pPr>
            <a:endParaRPr lang="nl-NL" dirty="0"/>
          </a:p>
          <a:p>
            <a:pPr marL="0" indent="0">
              <a:buNone/>
            </a:pPr>
            <a:endParaRPr lang="nl-NL" dirty="0"/>
          </a:p>
          <a:p>
            <a:pPr marL="0" indent="0">
              <a:buNone/>
            </a:pPr>
            <a:endParaRPr lang="nl-NL" dirty="0"/>
          </a:p>
          <a:p>
            <a:pPr marL="0" indent="0">
              <a:buNone/>
            </a:pPr>
            <a:endParaRPr lang="nl-NL" b="1" dirty="0"/>
          </a:p>
          <a:p>
            <a:pPr marL="0" indent="0">
              <a:buNone/>
            </a:pPr>
            <a:endParaRPr lang="nl-NL" b="1" dirty="0"/>
          </a:p>
          <a:p>
            <a:pPr marL="0" indent="0">
              <a:buNone/>
            </a:pPr>
            <a:endParaRPr lang="nl-NL" b="1" dirty="0"/>
          </a:p>
          <a:p>
            <a:pPr marL="0" indent="0">
              <a:buNone/>
            </a:pPr>
            <a:endParaRPr lang="nl-NL" dirty="0"/>
          </a:p>
          <a:p>
            <a:pPr marL="0" indent="0">
              <a:buNone/>
            </a:pPr>
            <a:endParaRPr lang="nl-NL" b="1" dirty="0"/>
          </a:p>
          <a:p>
            <a:pPr marL="0" indent="0">
              <a:buNone/>
            </a:pPr>
            <a:endParaRPr lang="nl-NL" b="1" dirty="0"/>
          </a:p>
        </p:txBody>
      </p:sp>
      <p:sp>
        <p:nvSpPr>
          <p:cNvPr id="5" name="Tekstvak 4">
            <a:extLst>
              <a:ext uri="{FF2B5EF4-FFF2-40B4-BE49-F238E27FC236}">
                <a16:creationId xmlns:a16="http://schemas.microsoft.com/office/drawing/2014/main" id="{5EFB1F18-B291-7C54-AD0B-E71F691DF644}"/>
              </a:ext>
            </a:extLst>
          </p:cNvPr>
          <p:cNvSpPr txBox="1"/>
          <p:nvPr/>
        </p:nvSpPr>
        <p:spPr>
          <a:xfrm>
            <a:off x="7210778" y="2466390"/>
            <a:ext cx="4143022" cy="2918684"/>
          </a:xfrm>
          <a:prstGeom prst="rect">
            <a:avLst/>
          </a:prstGeom>
          <a:noFill/>
        </p:spPr>
        <p:txBody>
          <a:bodyPr wrap="square">
            <a:spAutoFit/>
          </a:bodyPr>
          <a:lstStyle/>
          <a:p>
            <a:pPr>
              <a:lnSpc>
                <a:spcPct val="150000"/>
              </a:lnSpc>
            </a:pPr>
            <a:r>
              <a:rPr lang="nl-NL" sz="2500" b="1" i="0" u="none" strike="noStrike" dirty="0">
                <a:solidFill>
                  <a:srgbClr val="000000"/>
                </a:solidFill>
                <a:effectLst/>
                <a:latin typeface="Arial" panose="020B0604020202020204" pitchFamily="34" charset="0"/>
              </a:rPr>
              <a:t>Woordenschat</a:t>
            </a:r>
            <a:br>
              <a:rPr lang="nl-NL" sz="2500" b="1"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moraal</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moreel</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immoreel</a:t>
            </a:r>
            <a:br>
              <a:rPr lang="nl-NL" sz="2500" b="0" i="0" u="none" strike="noStrike" dirty="0">
                <a:solidFill>
                  <a:srgbClr val="000000"/>
                </a:solidFill>
                <a:effectLst/>
                <a:latin typeface="Arial" panose="020B0604020202020204" pitchFamily="34" charset="0"/>
              </a:rPr>
            </a:br>
            <a:r>
              <a:rPr lang="nl-NL" sz="2500" b="0" i="0" u="none" strike="noStrike" dirty="0">
                <a:solidFill>
                  <a:srgbClr val="000000"/>
                </a:solidFill>
                <a:effectLst/>
                <a:latin typeface="Arial" panose="020B0604020202020204" pitchFamily="34" charset="0"/>
              </a:rPr>
              <a:t>amoreel</a:t>
            </a:r>
            <a:endParaRPr lang="nl-NL" sz="2500" dirty="0"/>
          </a:p>
        </p:txBody>
      </p:sp>
    </p:spTree>
    <p:extLst>
      <p:ext uri="{BB962C8B-B14F-4D97-AF65-F5344CB8AC3E}">
        <p14:creationId xmlns:p14="http://schemas.microsoft.com/office/powerpoint/2010/main" val="27929747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02E41-686E-B8DD-7C8B-F13229BDB71A}"/>
              </a:ext>
            </a:extLst>
          </p:cNvPr>
          <p:cNvSpPr>
            <a:spLocks noGrp="1"/>
          </p:cNvSpPr>
          <p:nvPr>
            <p:ph type="title"/>
          </p:nvPr>
        </p:nvSpPr>
        <p:spPr>
          <a:xfrm>
            <a:off x="1676400" y="1258039"/>
            <a:ext cx="9677400" cy="880356"/>
          </a:xfrm>
        </p:spPr>
        <p:txBody>
          <a:bodyPr/>
          <a:lstStyle/>
          <a:p>
            <a:r>
              <a:rPr lang="nl-NL" dirty="0"/>
              <a:t>Wat vooraf ging in Reinaart de vos...</a:t>
            </a:r>
          </a:p>
        </p:txBody>
      </p:sp>
      <p:sp>
        <p:nvSpPr>
          <p:cNvPr id="3" name="Tijdelijke aanduiding voor inhoud 2">
            <a:extLst>
              <a:ext uri="{FF2B5EF4-FFF2-40B4-BE49-F238E27FC236}">
                <a16:creationId xmlns:a16="http://schemas.microsoft.com/office/drawing/2014/main" id="{6E9F3011-9C29-F226-E2B4-36E81CF98ABF}"/>
              </a:ext>
            </a:extLst>
          </p:cNvPr>
          <p:cNvSpPr>
            <a:spLocks noGrp="1"/>
          </p:cNvSpPr>
          <p:nvPr>
            <p:ph idx="1"/>
          </p:nvPr>
        </p:nvSpPr>
        <p:spPr>
          <a:xfrm>
            <a:off x="1676400" y="1998134"/>
            <a:ext cx="9677400" cy="4346222"/>
          </a:xfrm>
        </p:spPr>
        <p:txBody>
          <a:bodyPr>
            <a:normAutofit/>
          </a:bodyPr>
          <a:lstStyle/>
          <a:p>
            <a:pPr>
              <a:lnSpc>
                <a:spcPct val="150000"/>
              </a:lnSpc>
            </a:pPr>
            <a:r>
              <a:rPr lang="nl-NL" dirty="0" err="1">
                <a:solidFill>
                  <a:schemeClr val="tx1"/>
                </a:solidFill>
              </a:rPr>
              <a:t>Bruun</a:t>
            </a:r>
            <a:r>
              <a:rPr lang="nl-NL" dirty="0">
                <a:solidFill>
                  <a:schemeClr val="tx1"/>
                </a:solidFill>
              </a:rPr>
              <a:t>, </a:t>
            </a:r>
            <a:r>
              <a:rPr lang="nl-NL" dirty="0" err="1">
                <a:solidFill>
                  <a:schemeClr val="tx1"/>
                </a:solidFill>
              </a:rPr>
              <a:t>Tibeert</a:t>
            </a:r>
            <a:r>
              <a:rPr lang="nl-NL" dirty="0">
                <a:solidFill>
                  <a:schemeClr val="tx1"/>
                </a:solidFill>
              </a:rPr>
              <a:t> en Isengrijn zetten een galg op voor Reinaart</a:t>
            </a:r>
          </a:p>
          <a:p>
            <a:pPr>
              <a:lnSpc>
                <a:spcPct val="150000"/>
              </a:lnSpc>
            </a:pPr>
            <a:r>
              <a:rPr lang="nl-NL" dirty="0">
                <a:solidFill>
                  <a:schemeClr val="tx1"/>
                </a:solidFill>
              </a:rPr>
              <a:t>Reinaart vertelt Koning Nobel en zijn koningin over het verraad van zijn vader, </a:t>
            </a:r>
            <a:r>
              <a:rPr lang="nl-NL" dirty="0" err="1">
                <a:solidFill>
                  <a:schemeClr val="tx1"/>
                </a:solidFill>
              </a:rPr>
              <a:t>Grimbeert</a:t>
            </a:r>
            <a:r>
              <a:rPr lang="nl-NL" dirty="0">
                <a:solidFill>
                  <a:schemeClr val="tx1"/>
                </a:solidFill>
              </a:rPr>
              <a:t>, </a:t>
            </a:r>
            <a:r>
              <a:rPr lang="nl-NL" dirty="0" err="1">
                <a:solidFill>
                  <a:schemeClr val="tx1"/>
                </a:solidFill>
              </a:rPr>
              <a:t>Tybeert</a:t>
            </a:r>
            <a:r>
              <a:rPr lang="nl-NL" dirty="0">
                <a:solidFill>
                  <a:schemeClr val="tx1"/>
                </a:solidFill>
              </a:rPr>
              <a:t>, </a:t>
            </a:r>
            <a:r>
              <a:rPr lang="nl-NL" dirty="0" err="1">
                <a:solidFill>
                  <a:schemeClr val="tx1"/>
                </a:solidFill>
              </a:rPr>
              <a:t>Bruun</a:t>
            </a:r>
            <a:r>
              <a:rPr lang="nl-NL" dirty="0">
                <a:solidFill>
                  <a:schemeClr val="tx1"/>
                </a:solidFill>
              </a:rPr>
              <a:t> en Isengrijn. </a:t>
            </a:r>
          </a:p>
          <a:p>
            <a:pPr>
              <a:lnSpc>
                <a:spcPct val="150000"/>
              </a:lnSpc>
            </a:pPr>
            <a:r>
              <a:rPr lang="nl-NL" dirty="0">
                <a:solidFill>
                  <a:schemeClr val="tx1"/>
                </a:solidFill>
              </a:rPr>
              <a:t>Ook spreekt hij over de schat van </a:t>
            </a:r>
            <a:r>
              <a:rPr lang="nl-NL" dirty="0" err="1">
                <a:solidFill>
                  <a:schemeClr val="tx1"/>
                </a:solidFill>
              </a:rPr>
              <a:t>Ermenrike</a:t>
            </a:r>
            <a:r>
              <a:rPr lang="nl-NL" dirty="0">
                <a:solidFill>
                  <a:schemeClr val="tx1"/>
                </a:solidFill>
              </a:rPr>
              <a:t>.</a:t>
            </a:r>
          </a:p>
          <a:p>
            <a:pPr>
              <a:lnSpc>
                <a:spcPct val="150000"/>
              </a:lnSpc>
            </a:pPr>
            <a:r>
              <a:rPr lang="nl-NL" dirty="0">
                <a:solidFill>
                  <a:schemeClr val="tx1"/>
                </a:solidFill>
              </a:rPr>
              <a:t>Nobel gelooft er eerst niks van maar gaat toch overstag: hij gaat naar Kriekenpit om daar de schat op te halen.</a:t>
            </a:r>
          </a:p>
          <a:p>
            <a:pPr>
              <a:lnSpc>
                <a:spcPct val="150000"/>
              </a:lnSpc>
            </a:pPr>
            <a:r>
              <a:rPr lang="nl-NL" dirty="0">
                <a:solidFill>
                  <a:schemeClr val="tx1"/>
                </a:solidFill>
              </a:rPr>
              <a:t>Reinaart vertelt dat hij in de ban is gedaan en gaat morgen op pelgrimstocht naar Rome om een aflaat te vragen.</a:t>
            </a:r>
          </a:p>
          <a:p>
            <a:endParaRPr lang="nl-NL" dirty="0"/>
          </a:p>
        </p:txBody>
      </p:sp>
    </p:spTree>
    <p:extLst>
      <p:ext uri="{BB962C8B-B14F-4D97-AF65-F5344CB8AC3E}">
        <p14:creationId xmlns:p14="http://schemas.microsoft.com/office/powerpoint/2010/main" val="109422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3A4C12-72A3-BAC9-0430-1D690D4D248D}"/>
              </a:ext>
            </a:extLst>
          </p:cNvPr>
          <p:cNvSpPr>
            <a:spLocks noGrp="1"/>
          </p:cNvSpPr>
          <p:nvPr>
            <p:ph type="title"/>
          </p:nvPr>
        </p:nvSpPr>
        <p:spPr>
          <a:xfrm>
            <a:off x="1257300" y="1126782"/>
            <a:ext cx="9677400" cy="977161"/>
          </a:xfrm>
          <a:solidFill>
            <a:schemeClr val="bg1"/>
          </a:solidFill>
        </p:spPr>
        <p:txBody>
          <a:bodyPr/>
          <a:lstStyle/>
          <a:p>
            <a:r>
              <a:rPr lang="nl-NL" dirty="0"/>
              <a:t>Voor het lezen</a:t>
            </a:r>
          </a:p>
        </p:txBody>
      </p:sp>
      <p:sp>
        <p:nvSpPr>
          <p:cNvPr id="3" name="Tijdelijke aanduiding voor inhoud 2">
            <a:extLst>
              <a:ext uri="{FF2B5EF4-FFF2-40B4-BE49-F238E27FC236}">
                <a16:creationId xmlns:a16="http://schemas.microsoft.com/office/drawing/2014/main" id="{21A53ED6-6AFE-5C2D-0DDD-6073C4A2A8BB}"/>
              </a:ext>
            </a:extLst>
          </p:cNvPr>
          <p:cNvSpPr>
            <a:spLocks noGrp="1"/>
          </p:cNvSpPr>
          <p:nvPr>
            <p:ph idx="1"/>
          </p:nvPr>
        </p:nvSpPr>
        <p:spPr>
          <a:xfrm>
            <a:off x="1257300" y="1778478"/>
            <a:ext cx="9677400" cy="3532340"/>
          </a:xfrm>
        </p:spPr>
        <p:txBody>
          <a:bodyPr>
            <a:normAutofit/>
          </a:bodyPr>
          <a:lstStyle/>
          <a:p>
            <a:pPr marL="0" indent="0" algn="l" rtl="0">
              <a:lnSpc>
                <a:spcPct val="150000"/>
              </a:lnSpc>
              <a:spcBef>
                <a:spcPts val="1200"/>
              </a:spcBef>
              <a:spcAft>
                <a:spcPts val="1200"/>
              </a:spcAft>
              <a:buNone/>
            </a:pPr>
            <a:r>
              <a:rPr lang="nl-NL" sz="2500" b="0" i="0" u="none" strike="noStrike" dirty="0">
                <a:solidFill>
                  <a:srgbClr val="000000"/>
                </a:solidFill>
                <a:effectLst/>
                <a:latin typeface="Arial" panose="020B0604020202020204" pitchFamily="34" charset="0"/>
              </a:rPr>
              <a:t>Heeft de Reinaart een </a:t>
            </a:r>
            <a:r>
              <a:rPr lang="nl-NL" sz="2500" b="0" i="1" u="sng" strike="noStrike" dirty="0">
                <a:solidFill>
                  <a:srgbClr val="000000"/>
                </a:solidFill>
                <a:effectLst/>
                <a:latin typeface="Arial" panose="020B0604020202020204" pitchFamily="34" charset="0"/>
              </a:rPr>
              <a:t>morele</a:t>
            </a:r>
            <a:r>
              <a:rPr lang="nl-NL" sz="2500" b="0" i="0" u="none" strike="noStrike" dirty="0">
                <a:solidFill>
                  <a:srgbClr val="000000"/>
                </a:solidFill>
                <a:effectLst/>
                <a:latin typeface="Arial" panose="020B0604020202020204" pitchFamily="34" charset="0"/>
              </a:rPr>
              <a:t> les (een les over goed en kwaad) voor lezers van nu? </a:t>
            </a:r>
            <a:br>
              <a:rPr lang="nl-NL" sz="2500" dirty="0"/>
            </a:br>
            <a:br>
              <a:rPr lang="nl-NL" sz="2500" dirty="0"/>
            </a:br>
            <a:endParaRPr lang="nl-NL" sz="2500" dirty="0"/>
          </a:p>
        </p:txBody>
      </p:sp>
      <p:pic>
        <p:nvPicPr>
          <p:cNvPr id="4" name="Afbeelding 3">
            <a:extLst>
              <a:ext uri="{FF2B5EF4-FFF2-40B4-BE49-F238E27FC236}">
                <a16:creationId xmlns:a16="http://schemas.microsoft.com/office/drawing/2014/main" id="{3C775F8E-F344-B59F-445B-0387680B6842}"/>
              </a:ext>
            </a:extLst>
          </p:cNvPr>
          <p:cNvPicPr>
            <a:picLocks noChangeAspect="1"/>
          </p:cNvPicPr>
          <p:nvPr/>
        </p:nvPicPr>
        <p:blipFill>
          <a:blip r:embed="rId2"/>
          <a:stretch>
            <a:fillRect/>
          </a:stretch>
        </p:blipFill>
        <p:spPr>
          <a:xfrm>
            <a:off x="1257300" y="2987888"/>
            <a:ext cx="10562047" cy="3532340"/>
          </a:xfrm>
          <a:prstGeom prst="rect">
            <a:avLst/>
          </a:prstGeom>
        </p:spPr>
      </p:pic>
    </p:spTree>
    <p:extLst>
      <p:ext uri="{BB962C8B-B14F-4D97-AF65-F5344CB8AC3E}">
        <p14:creationId xmlns:p14="http://schemas.microsoft.com/office/powerpoint/2010/main" val="153093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E8FCA-8C0A-81E9-44DA-65EB19F21FA7}"/>
            </a:ext>
          </a:extLst>
        </p:cNvPr>
        <p:cNvGrpSpPr/>
        <p:nvPr/>
      </p:nvGrpSpPr>
      <p:grpSpPr>
        <a:xfrm>
          <a:off x="0" y="0"/>
          <a:ext cx="0" cy="0"/>
          <a:chOff x="0" y="0"/>
          <a:chExt cx="0" cy="0"/>
        </a:xfrm>
      </p:grpSpPr>
      <p:pic>
        <p:nvPicPr>
          <p:cNvPr id="3" name="Afbeelding 2" descr="Afbeelding met tekst, schermopname, Rechthoek, Papierprodcut&#10;&#10;Automatisch gegenereerde beschrijving">
            <a:extLst>
              <a:ext uri="{FF2B5EF4-FFF2-40B4-BE49-F238E27FC236}">
                <a16:creationId xmlns:a16="http://schemas.microsoft.com/office/drawing/2014/main" id="{612E6064-6F03-1BAA-D10E-41C307FCFF8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210600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F4322C-C887-CA24-623E-C0070A84D35E}"/>
              </a:ext>
            </a:extLst>
          </p:cNvPr>
          <p:cNvSpPr>
            <a:spLocks noGrp="1"/>
          </p:cNvSpPr>
          <p:nvPr>
            <p:ph type="title"/>
          </p:nvPr>
        </p:nvSpPr>
        <p:spPr>
          <a:xfrm>
            <a:off x="1676400" y="1266266"/>
            <a:ext cx="9677400" cy="1042981"/>
          </a:xfrm>
          <a:solidFill>
            <a:schemeClr val="bg1"/>
          </a:solidFill>
        </p:spPr>
        <p:txBody>
          <a:bodyPr/>
          <a:lstStyle/>
          <a:p>
            <a:r>
              <a:rPr lang="nl-NL" dirty="0"/>
              <a:t>Tijdens het lezen</a:t>
            </a:r>
          </a:p>
        </p:txBody>
      </p:sp>
      <p:sp>
        <p:nvSpPr>
          <p:cNvPr id="3" name="Tijdelijke aanduiding voor inhoud 2">
            <a:extLst>
              <a:ext uri="{FF2B5EF4-FFF2-40B4-BE49-F238E27FC236}">
                <a16:creationId xmlns:a16="http://schemas.microsoft.com/office/drawing/2014/main" id="{F2824CAD-92F8-C3AE-678B-46D7D1015978}"/>
              </a:ext>
            </a:extLst>
          </p:cNvPr>
          <p:cNvSpPr>
            <a:spLocks noGrp="1"/>
          </p:cNvSpPr>
          <p:nvPr>
            <p:ph idx="1"/>
          </p:nvPr>
        </p:nvSpPr>
        <p:spPr>
          <a:xfrm>
            <a:off x="1676400" y="2309247"/>
            <a:ext cx="9677400" cy="3532340"/>
          </a:xfrm>
        </p:spPr>
        <p:txBody>
          <a:bodyPr>
            <a:normAutofit/>
          </a:bodyPr>
          <a:lstStyle/>
          <a:p>
            <a:pPr marL="457200" indent="-457200" algn="l" rtl="0">
              <a:lnSpc>
                <a:spcPct val="15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Hoe beoordeel je het gedrag van Reinaart? Als immoreel of amoreel?</a:t>
            </a:r>
          </a:p>
          <a:p>
            <a:pPr marL="457200" indent="-457200" algn="l" rtl="0">
              <a:lnSpc>
                <a:spcPct val="15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En het gedrag van Koning Nobel?</a:t>
            </a:r>
            <a:endParaRPr lang="nl-NL" sz="2500" dirty="0">
              <a:solidFill>
                <a:srgbClr val="000000"/>
              </a:solidFill>
            </a:endParaRPr>
          </a:p>
          <a:p>
            <a:pPr marL="457200" indent="-457200" algn="l" rtl="0">
              <a:lnSpc>
                <a:spcPct val="15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Wanneer gedraagt koning Nobel zich menselijk? En wanneer gedraagt hij zich als een echte leeuw?</a:t>
            </a:r>
            <a:endParaRPr lang="nl-NL" dirty="0"/>
          </a:p>
        </p:txBody>
      </p:sp>
    </p:spTree>
    <p:extLst>
      <p:ext uri="{BB962C8B-B14F-4D97-AF65-F5344CB8AC3E}">
        <p14:creationId xmlns:p14="http://schemas.microsoft.com/office/powerpoint/2010/main" val="21026511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73853-2955-ABA0-B798-660D53C3A3E4}"/>
              </a:ext>
            </a:extLst>
          </p:cNvPr>
          <p:cNvSpPr>
            <a:spLocks noGrp="1"/>
          </p:cNvSpPr>
          <p:nvPr>
            <p:ph type="title"/>
          </p:nvPr>
        </p:nvSpPr>
        <p:spPr>
          <a:xfrm>
            <a:off x="1676400" y="1319130"/>
            <a:ext cx="9677400" cy="1135971"/>
          </a:xfrm>
          <a:solidFill>
            <a:schemeClr val="bg1"/>
          </a:solidFill>
        </p:spPr>
        <p:txBody>
          <a:bodyPr/>
          <a:lstStyle/>
          <a:p>
            <a:r>
              <a:rPr lang="nl-NL" dirty="0"/>
              <a:t>Na het lezen</a:t>
            </a:r>
          </a:p>
        </p:txBody>
      </p:sp>
      <p:sp>
        <p:nvSpPr>
          <p:cNvPr id="3" name="Tijdelijke aanduiding voor inhoud 2">
            <a:extLst>
              <a:ext uri="{FF2B5EF4-FFF2-40B4-BE49-F238E27FC236}">
                <a16:creationId xmlns:a16="http://schemas.microsoft.com/office/drawing/2014/main" id="{877B5B6E-3761-47A3-DFC6-29F37DFABE91}"/>
              </a:ext>
            </a:extLst>
          </p:cNvPr>
          <p:cNvSpPr>
            <a:spLocks noGrp="1"/>
          </p:cNvSpPr>
          <p:nvPr>
            <p:ph idx="1"/>
          </p:nvPr>
        </p:nvSpPr>
        <p:spPr>
          <a:xfrm>
            <a:off x="1676400" y="2176131"/>
            <a:ext cx="9677400" cy="3790716"/>
          </a:xfrm>
        </p:spPr>
        <p:txBody>
          <a:bodyPr>
            <a:normAutofit fontScale="92500" lnSpcReduction="20000"/>
          </a:bodyPr>
          <a:lstStyle/>
          <a:p>
            <a:pPr marL="457200" indent="-457200" algn="l" rtl="0">
              <a:lnSpc>
                <a:spcPct val="17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Als er een boodschap is, welke?</a:t>
            </a:r>
          </a:p>
          <a:p>
            <a:pPr marL="457200" indent="-457200" algn="l" rtl="0">
              <a:lnSpc>
                <a:spcPct val="17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Wat vind je van de oplossing van </a:t>
            </a:r>
            <a:r>
              <a:rPr lang="nl-NL" sz="2500" b="0" i="0" u="none" strike="noStrike" dirty="0" err="1">
                <a:solidFill>
                  <a:srgbClr val="000000"/>
                </a:solidFill>
                <a:effectLst/>
                <a:latin typeface="Arial" panose="020B0604020202020204" pitchFamily="34" charset="0"/>
              </a:rPr>
              <a:t>Firapeel</a:t>
            </a:r>
            <a:r>
              <a:rPr lang="nl-NL" sz="2500" b="0" i="0" u="none" strike="noStrike" dirty="0">
                <a:solidFill>
                  <a:srgbClr val="000000"/>
                </a:solidFill>
                <a:effectLst/>
                <a:latin typeface="Arial" panose="020B0604020202020204" pitchFamily="34" charset="0"/>
              </a:rPr>
              <a:t>? Is het zo rechtvaardig opgelost zodat de dieren in vrede samen kunnen leven? Waarom wel of niet?</a:t>
            </a:r>
          </a:p>
          <a:p>
            <a:pPr marL="457200" indent="-457200" algn="l" rtl="0">
              <a:lnSpc>
                <a:spcPct val="170000"/>
              </a:lnSpc>
              <a:spcBef>
                <a:spcPts val="1200"/>
              </a:spcBef>
              <a:spcAft>
                <a:spcPts val="1200"/>
              </a:spcAft>
              <a:buFont typeface="+mj-lt"/>
              <a:buAutoNum type="arabicPeriod"/>
            </a:pPr>
            <a:r>
              <a:rPr lang="nl-NL" sz="2500" b="0" i="0" u="none" strike="noStrike" dirty="0">
                <a:solidFill>
                  <a:srgbClr val="000000"/>
                </a:solidFill>
                <a:effectLst/>
                <a:latin typeface="Arial" panose="020B0604020202020204" pitchFamily="34" charset="0"/>
              </a:rPr>
              <a:t>Zijn recht en orde hersteld? Of heeft Reinaart chaos gecreëerd, en aan het licht gebracht dat de orde van het dierenrijk altijd al wankel was?</a:t>
            </a:r>
            <a:endParaRPr lang="nl-NL" sz="2500" b="0" i="0" u="none" strike="noStrike" dirty="0">
              <a:solidFill>
                <a:srgbClr val="000000"/>
              </a:solidFill>
              <a:effectLst/>
            </a:endParaRPr>
          </a:p>
        </p:txBody>
      </p:sp>
    </p:spTree>
    <p:extLst>
      <p:ext uri="{BB962C8B-B14F-4D97-AF65-F5344CB8AC3E}">
        <p14:creationId xmlns:p14="http://schemas.microsoft.com/office/powerpoint/2010/main" val="31182565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schermopname, Rechthoek, Papierprodcut&#10;&#10;Automatisch gegenereerde beschrijving">
            <a:extLst>
              <a:ext uri="{FF2B5EF4-FFF2-40B4-BE49-F238E27FC236}">
                <a16:creationId xmlns:a16="http://schemas.microsoft.com/office/drawing/2014/main" id="{CA994CD4-60FE-E764-4386-6FEE47A9F965}"/>
              </a:ext>
            </a:extLst>
          </p:cNvPr>
          <p:cNvPicPr>
            <a:picLocks noChangeAspect="1"/>
          </p:cNvPicPr>
          <p:nvPr/>
        </p:nvPicPr>
        <p:blipFill>
          <a:blip r:embed="rId2"/>
          <a:stretch>
            <a:fillRect/>
          </a:stretch>
        </p:blipFill>
        <p:spPr>
          <a:xfrm>
            <a:off x="0" y="-202244"/>
            <a:ext cx="12192000" cy="6858000"/>
          </a:xfrm>
          <a:prstGeom prst="rect">
            <a:avLst/>
          </a:prstGeom>
        </p:spPr>
      </p:pic>
    </p:spTree>
    <p:extLst>
      <p:ext uri="{BB962C8B-B14F-4D97-AF65-F5344CB8AC3E}">
        <p14:creationId xmlns:p14="http://schemas.microsoft.com/office/powerpoint/2010/main" val="16101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B7BF-8703-B437-6C10-5FDF7A04F2F5}"/>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2EBF9457-C4AC-7A8A-459E-F407299B89A8}"/>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FD2B0BEE-EF8B-A8B3-A517-D23781264D20}"/>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98DAC247-A7B5-D784-2A6C-DA5A8470CCF6}"/>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813FB1E6-F497-2C01-2487-179BA5EAA946}"/>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23E89863-7D8D-DCBB-CCD1-45B039F40827}"/>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13A43698-BE46-8260-E9BB-706B631AEA65}"/>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22E9C8CA-90B4-EEBC-BF9B-8F987C13F670}"/>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E95F44B9-D2ED-A038-D1B0-D83D6965C98B}"/>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80FC5975-2441-FE84-30DC-5276560756DA}"/>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5D8BCE6-944A-4882-4FFB-C2E3C0CA9592}"/>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B75BB895-96F1-FA12-3107-D028EA4A7495}"/>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D055ADBB-22A6-F096-DED8-F82130B23367}"/>
              </a:ext>
            </a:extLst>
          </p:cNvPr>
          <p:cNvSpPr/>
          <p:nvPr/>
        </p:nvSpPr>
        <p:spPr>
          <a:xfrm>
            <a:off x="289572" y="3187576"/>
            <a:ext cx="1751982" cy="157205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CC7DF768-3213-667E-E3C1-D8BDADF6A7DB}"/>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3CAD42CF-1922-E78A-E201-7EE1626F816C}"/>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37614885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05E25-1077-EB42-07E0-AFA1FC067026}"/>
              </a:ext>
            </a:extLst>
          </p:cNvPr>
          <p:cNvSpPr>
            <a:spLocks noGrp="1"/>
          </p:cNvSpPr>
          <p:nvPr>
            <p:ph type="title"/>
          </p:nvPr>
        </p:nvSpPr>
        <p:spPr>
          <a:xfrm>
            <a:off x="1676400" y="1111283"/>
            <a:ext cx="9677400" cy="1069209"/>
          </a:xfrm>
          <a:solidFill>
            <a:schemeClr val="bg1"/>
          </a:solidFill>
        </p:spPr>
        <p:txBody>
          <a:bodyPr>
            <a:normAutofit/>
          </a:bodyPr>
          <a:lstStyle/>
          <a:p>
            <a:r>
              <a:rPr lang="nl-NL" dirty="0"/>
              <a:t>9 &amp; 10. Het pleidooi van de wolf: creatieve schrijfopdracht</a:t>
            </a:r>
          </a:p>
        </p:txBody>
      </p:sp>
      <p:sp>
        <p:nvSpPr>
          <p:cNvPr id="3" name="Tijdelijke aanduiding voor inhoud 2">
            <a:extLst>
              <a:ext uri="{FF2B5EF4-FFF2-40B4-BE49-F238E27FC236}">
                <a16:creationId xmlns:a16="http://schemas.microsoft.com/office/drawing/2014/main" id="{807D80AC-990A-53F2-A18C-A8234222286B}"/>
              </a:ext>
            </a:extLst>
          </p:cNvPr>
          <p:cNvSpPr>
            <a:spLocks noGrp="1"/>
          </p:cNvSpPr>
          <p:nvPr>
            <p:ph idx="1"/>
          </p:nvPr>
        </p:nvSpPr>
        <p:spPr/>
        <p:txBody>
          <a:bodyPr/>
          <a:lstStyle/>
          <a:p>
            <a:pPr marL="0" indent="0">
              <a:lnSpc>
                <a:spcPct val="150000"/>
              </a:lnSpc>
              <a:buNone/>
            </a:pPr>
            <a:r>
              <a:rPr lang="nl-NL" sz="2500" b="1" dirty="0">
                <a:solidFill>
                  <a:schemeClr val="tx1"/>
                </a:solidFill>
              </a:rPr>
              <a:t>Leerdoelen</a:t>
            </a:r>
          </a:p>
          <a:p>
            <a:pPr>
              <a:lnSpc>
                <a:spcPct val="150000"/>
              </a:lnSpc>
            </a:pPr>
            <a:r>
              <a:rPr lang="nl-NL" sz="2500" dirty="0">
                <a:solidFill>
                  <a:schemeClr val="tx1"/>
                </a:solidFill>
              </a:rPr>
              <a:t>Je weet wat een pleidooi is en welke retorische middelen je kunt gebruiken om je tekst overtuigend te maken.</a:t>
            </a:r>
          </a:p>
          <a:p>
            <a:pPr>
              <a:lnSpc>
                <a:spcPct val="150000"/>
              </a:lnSpc>
            </a:pPr>
            <a:r>
              <a:rPr lang="nl-NL" sz="2500" dirty="0">
                <a:solidFill>
                  <a:schemeClr val="tx1"/>
                </a:solidFill>
              </a:rPr>
              <a:t>Je kunt vanuit het perspectief van de wolf een pleidooi schrijven.</a:t>
            </a:r>
          </a:p>
          <a:p>
            <a:pPr marL="0" indent="0">
              <a:buNone/>
            </a:pPr>
            <a:endParaRPr lang="nl-NL" dirty="0"/>
          </a:p>
        </p:txBody>
      </p:sp>
    </p:spTree>
    <p:extLst>
      <p:ext uri="{BB962C8B-B14F-4D97-AF65-F5344CB8AC3E}">
        <p14:creationId xmlns:p14="http://schemas.microsoft.com/office/powerpoint/2010/main" val="12056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4BA798-0EDB-9696-E157-F6AB2BAEF33B}"/>
              </a:ext>
            </a:extLst>
          </p:cNvPr>
          <p:cNvSpPr>
            <a:spLocks noGrp="1"/>
          </p:cNvSpPr>
          <p:nvPr>
            <p:ph type="title"/>
          </p:nvPr>
        </p:nvSpPr>
        <p:spPr>
          <a:xfrm>
            <a:off x="1676400" y="1233203"/>
            <a:ext cx="9677400" cy="1022317"/>
          </a:xfrm>
          <a:solidFill>
            <a:schemeClr val="bg1"/>
          </a:solidFill>
        </p:spPr>
        <p:txBody>
          <a:bodyPr/>
          <a:lstStyle/>
          <a:p>
            <a:r>
              <a:rPr lang="nl-NL" dirty="0"/>
              <a:t>Vooraf</a:t>
            </a:r>
          </a:p>
        </p:txBody>
      </p:sp>
      <p:sp>
        <p:nvSpPr>
          <p:cNvPr id="3" name="Tijdelijke aanduiding voor inhoud 2">
            <a:extLst>
              <a:ext uri="{FF2B5EF4-FFF2-40B4-BE49-F238E27FC236}">
                <a16:creationId xmlns:a16="http://schemas.microsoft.com/office/drawing/2014/main" id="{EB3C6589-BAE3-AC89-1245-159A0A3F0D4F}"/>
              </a:ext>
            </a:extLst>
          </p:cNvPr>
          <p:cNvSpPr>
            <a:spLocks noGrp="1"/>
          </p:cNvSpPr>
          <p:nvPr>
            <p:ph idx="1"/>
          </p:nvPr>
        </p:nvSpPr>
        <p:spPr>
          <a:xfrm>
            <a:off x="1676400" y="2255520"/>
            <a:ext cx="9677400" cy="3532340"/>
          </a:xfrm>
        </p:spPr>
        <p:txBody>
          <a:bodyPr/>
          <a:lstStyle/>
          <a:p>
            <a:pPr marL="0" indent="0">
              <a:lnSpc>
                <a:spcPct val="150000"/>
              </a:lnSpc>
              <a:buNone/>
            </a:pPr>
            <a:r>
              <a:rPr lang="nl-NL" sz="2400" dirty="0">
                <a:solidFill>
                  <a:schemeClr val="tx1"/>
                </a:solidFill>
              </a:rPr>
              <a:t>Lees samen het ekstersonnet.</a:t>
            </a:r>
          </a:p>
          <a:p>
            <a:pPr marL="0" indent="0">
              <a:lnSpc>
                <a:spcPct val="150000"/>
              </a:lnSpc>
              <a:buNone/>
            </a:pPr>
            <a:endParaRPr lang="nl-NL" sz="2400" dirty="0">
              <a:solidFill>
                <a:schemeClr val="tx1"/>
              </a:solidFill>
            </a:endParaRPr>
          </a:p>
          <a:p>
            <a:pPr marL="457200" indent="-457200">
              <a:lnSpc>
                <a:spcPct val="150000"/>
              </a:lnSpc>
              <a:buAutoNum type="arabicPeriod"/>
            </a:pPr>
            <a:r>
              <a:rPr lang="nl-NL" sz="2400" dirty="0">
                <a:solidFill>
                  <a:schemeClr val="tx1"/>
                </a:solidFill>
              </a:rPr>
              <a:t>Tegen welke stereotype eigenschap verdedigen de eksters zich? </a:t>
            </a:r>
          </a:p>
          <a:p>
            <a:pPr marL="457200" indent="-457200">
              <a:lnSpc>
                <a:spcPct val="150000"/>
              </a:lnSpc>
              <a:buAutoNum type="arabicPeriod"/>
            </a:pPr>
            <a:r>
              <a:rPr lang="nl-NL" sz="2400" dirty="0">
                <a:solidFill>
                  <a:schemeClr val="tx1"/>
                </a:solidFill>
              </a:rPr>
              <a:t>Waarop rust hun verdediging?</a:t>
            </a:r>
            <a:br>
              <a:rPr lang="nl-NL" dirty="0"/>
            </a:br>
            <a:br>
              <a:rPr lang="nl-NL" dirty="0"/>
            </a:br>
            <a:endParaRPr lang="nl-NL" dirty="0"/>
          </a:p>
        </p:txBody>
      </p:sp>
    </p:spTree>
    <p:extLst>
      <p:ext uri="{BB962C8B-B14F-4D97-AF65-F5344CB8AC3E}">
        <p14:creationId xmlns:p14="http://schemas.microsoft.com/office/powerpoint/2010/main" val="38464754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34775C-6908-A828-DBBB-0B2F58941FC8}"/>
              </a:ext>
            </a:extLst>
          </p:cNvPr>
          <p:cNvSpPr>
            <a:spLocks noGrp="1"/>
          </p:cNvSpPr>
          <p:nvPr>
            <p:ph type="title"/>
          </p:nvPr>
        </p:nvSpPr>
        <p:spPr>
          <a:xfrm>
            <a:off x="1676400" y="1356584"/>
            <a:ext cx="9677400" cy="1098517"/>
          </a:xfrm>
          <a:solidFill>
            <a:schemeClr val="bg1"/>
          </a:solidFill>
        </p:spPr>
        <p:txBody>
          <a:bodyPr/>
          <a:lstStyle/>
          <a:p>
            <a:r>
              <a:rPr lang="nl-NL" dirty="0"/>
              <a:t>Schrijftoets pleidooi van de wolf</a:t>
            </a:r>
          </a:p>
        </p:txBody>
      </p:sp>
      <p:sp>
        <p:nvSpPr>
          <p:cNvPr id="3" name="Tijdelijke aanduiding voor inhoud 2">
            <a:extLst>
              <a:ext uri="{FF2B5EF4-FFF2-40B4-BE49-F238E27FC236}">
                <a16:creationId xmlns:a16="http://schemas.microsoft.com/office/drawing/2014/main" id="{6C7E6B5A-C2ED-E33D-C147-D1B310D06666}"/>
              </a:ext>
            </a:extLst>
          </p:cNvPr>
          <p:cNvSpPr>
            <a:spLocks noGrp="1"/>
          </p:cNvSpPr>
          <p:nvPr>
            <p:ph idx="1"/>
          </p:nvPr>
        </p:nvSpPr>
        <p:spPr/>
        <p:txBody>
          <a:bodyPr>
            <a:normAutofit/>
          </a:bodyPr>
          <a:lstStyle/>
          <a:p>
            <a:pPr marL="0" indent="0">
              <a:buNone/>
            </a:pPr>
            <a:r>
              <a:rPr lang="nl-NL" sz="2400" dirty="0">
                <a:solidFill>
                  <a:schemeClr val="tx1"/>
                </a:solidFill>
              </a:rPr>
              <a:t>Zie opdracht + bijlage in de handleiding.</a:t>
            </a:r>
          </a:p>
        </p:txBody>
      </p:sp>
    </p:spTree>
    <p:extLst>
      <p:ext uri="{BB962C8B-B14F-4D97-AF65-F5344CB8AC3E}">
        <p14:creationId xmlns:p14="http://schemas.microsoft.com/office/powerpoint/2010/main" val="33984976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E6AD-794F-F8D1-EF5E-9E5115AAC943}"/>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47C48062-F887-6C09-9A9D-30DB2F70FB07}"/>
              </a:ext>
            </a:extLst>
          </p:cNvPr>
          <p:cNvSpPr/>
          <p:nvPr/>
        </p:nvSpPr>
        <p:spPr>
          <a:xfrm>
            <a:off x="2461768" y="1402017"/>
            <a:ext cx="1655905" cy="152106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1. Stereotypen</a:t>
            </a:r>
          </a:p>
        </p:txBody>
      </p:sp>
      <p:sp>
        <p:nvSpPr>
          <p:cNvPr id="5" name="Rechthoek 4">
            <a:extLst>
              <a:ext uri="{FF2B5EF4-FFF2-40B4-BE49-F238E27FC236}">
                <a16:creationId xmlns:a16="http://schemas.microsoft.com/office/drawing/2014/main" id="{1ACD391E-C2EE-DB36-2289-8301F2142207}"/>
              </a:ext>
            </a:extLst>
          </p:cNvPr>
          <p:cNvSpPr/>
          <p:nvPr/>
        </p:nvSpPr>
        <p:spPr>
          <a:xfrm>
            <a:off x="4573123" y="1424875"/>
            <a:ext cx="1655905" cy="149821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2. Fabels</a:t>
            </a:r>
          </a:p>
        </p:txBody>
      </p:sp>
      <p:sp>
        <p:nvSpPr>
          <p:cNvPr id="6" name="Rechthoek 5">
            <a:extLst>
              <a:ext uri="{FF2B5EF4-FFF2-40B4-BE49-F238E27FC236}">
                <a16:creationId xmlns:a16="http://schemas.microsoft.com/office/drawing/2014/main" id="{F21584BB-77F1-38B7-E437-C72336E16F8D}"/>
              </a:ext>
            </a:extLst>
          </p:cNvPr>
          <p:cNvSpPr/>
          <p:nvPr/>
        </p:nvSpPr>
        <p:spPr>
          <a:xfrm>
            <a:off x="6677803" y="1413446"/>
            <a:ext cx="1949928"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3. Reinaart de vos verstoort de vrede</a:t>
            </a:r>
          </a:p>
        </p:txBody>
      </p:sp>
      <p:sp>
        <p:nvSpPr>
          <p:cNvPr id="7" name="Rechthoek 6">
            <a:extLst>
              <a:ext uri="{FF2B5EF4-FFF2-40B4-BE49-F238E27FC236}">
                <a16:creationId xmlns:a16="http://schemas.microsoft.com/office/drawing/2014/main" id="{8E4BDF48-AC19-73D8-E223-2A219E94F935}"/>
              </a:ext>
            </a:extLst>
          </p:cNvPr>
          <p:cNvSpPr/>
          <p:nvPr/>
        </p:nvSpPr>
        <p:spPr>
          <a:xfrm>
            <a:off x="9076506" y="1413446"/>
            <a:ext cx="1949929" cy="149820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4. Menselijke dieren en beestachtige mensen</a:t>
            </a:r>
          </a:p>
        </p:txBody>
      </p:sp>
      <p:sp>
        <p:nvSpPr>
          <p:cNvPr id="8" name="Rechthoek 7">
            <a:extLst>
              <a:ext uri="{FF2B5EF4-FFF2-40B4-BE49-F238E27FC236}">
                <a16:creationId xmlns:a16="http://schemas.microsoft.com/office/drawing/2014/main" id="{402A4AD5-969B-56C3-9A18-C92C24AE380E}"/>
              </a:ext>
            </a:extLst>
          </p:cNvPr>
          <p:cNvSpPr/>
          <p:nvPr/>
        </p:nvSpPr>
        <p:spPr>
          <a:xfrm>
            <a:off x="9076506" y="3217467"/>
            <a:ext cx="1949930"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5. Een klein, zwak diertje</a:t>
            </a:r>
          </a:p>
        </p:txBody>
      </p:sp>
      <p:sp>
        <p:nvSpPr>
          <p:cNvPr id="9" name="Rechthoek 8">
            <a:extLst>
              <a:ext uri="{FF2B5EF4-FFF2-40B4-BE49-F238E27FC236}">
                <a16:creationId xmlns:a16="http://schemas.microsoft.com/office/drawing/2014/main" id="{D5CEBE75-09B3-3043-BB8E-0087C49B174D}"/>
              </a:ext>
            </a:extLst>
          </p:cNvPr>
          <p:cNvSpPr/>
          <p:nvPr/>
        </p:nvSpPr>
        <p:spPr>
          <a:xfrm>
            <a:off x="6724324" y="3187576"/>
            <a:ext cx="1856886" cy="154216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6. Reinaart en Isengrijn</a:t>
            </a:r>
          </a:p>
        </p:txBody>
      </p:sp>
      <p:sp>
        <p:nvSpPr>
          <p:cNvPr id="12" name="Pijl links 11">
            <a:extLst>
              <a:ext uri="{FF2B5EF4-FFF2-40B4-BE49-F238E27FC236}">
                <a16:creationId xmlns:a16="http://schemas.microsoft.com/office/drawing/2014/main" id="{E05B1D6E-AE0D-B3D7-BFF2-6A17E135A0D5}"/>
              </a:ext>
            </a:extLst>
          </p:cNvPr>
          <p:cNvSpPr/>
          <p:nvPr/>
        </p:nvSpPr>
        <p:spPr>
          <a:xfrm>
            <a:off x="3241601" y="856767"/>
            <a:ext cx="2174071" cy="407963"/>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3B5A517B-7D1C-F52B-42F8-BDB13B404091}"/>
              </a:ext>
            </a:extLst>
          </p:cNvPr>
          <p:cNvSpPr/>
          <p:nvPr/>
        </p:nvSpPr>
        <p:spPr>
          <a:xfrm>
            <a:off x="11310425" y="2743200"/>
            <a:ext cx="365760" cy="1406769"/>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D487CC4A-C0A8-090F-4BD2-1DB72B246D55}"/>
              </a:ext>
            </a:extLst>
          </p:cNvPr>
          <p:cNvSpPr/>
          <p:nvPr/>
        </p:nvSpPr>
        <p:spPr>
          <a:xfrm>
            <a:off x="7146305" y="4852670"/>
            <a:ext cx="2869810" cy="365760"/>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E2400C8D-8B2C-B192-8CF6-C90EF8951DC3}"/>
              </a:ext>
            </a:extLst>
          </p:cNvPr>
          <p:cNvSpPr/>
          <p:nvPr/>
        </p:nvSpPr>
        <p:spPr>
          <a:xfrm>
            <a:off x="4597222" y="3210589"/>
            <a:ext cx="1631806" cy="15421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7. Is Reinaart het haasje?</a:t>
            </a:r>
          </a:p>
        </p:txBody>
      </p:sp>
      <p:sp>
        <p:nvSpPr>
          <p:cNvPr id="16" name="Rechthoek 15">
            <a:extLst>
              <a:ext uri="{FF2B5EF4-FFF2-40B4-BE49-F238E27FC236}">
                <a16:creationId xmlns:a16="http://schemas.microsoft.com/office/drawing/2014/main" id="{42C52BC6-3C10-6A6C-FF82-497A330D7C57}"/>
              </a:ext>
            </a:extLst>
          </p:cNvPr>
          <p:cNvSpPr/>
          <p:nvPr/>
        </p:nvSpPr>
        <p:spPr>
          <a:xfrm>
            <a:off x="2485867" y="3195645"/>
            <a:ext cx="1631806" cy="1572052"/>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8. Heeft het verhaal een moraal?</a:t>
            </a:r>
          </a:p>
        </p:txBody>
      </p:sp>
      <p:sp>
        <p:nvSpPr>
          <p:cNvPr id="17" name="Rechthoek 16">
            <a:extLst>
              <a:ext uri="{FF2B5EF4-FFF2-40B4-BE49-F238E27FC236}">
                <a16:creationId xmlns:a16="http://schemas.microsoft.com/office/drawing/2014/main" id="{DC18D507-1D7D-ADCA-7F9E-28D6F029DA9B}"/>
              </a:ext>
            </a:extLst>
          </p:cNvPr>
          <p:cNvSpPr/>
          <p:nvPr/>
        </p:nvSpPr>
        <p:spPr>
          <a:xfrm>
            <a:off x="289572" y="3187576"/>
            <a:ext cx="1751982" cy="157205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9 &amp; 10 Pleidooi</a:t>
            </a:r>
          </a:p>
          <a:p>
            <a:pPr algn="ctr"/>
            <a:r>
              <a:rPr lang="nl-NL" sz="2000" dirty="0">
                <a:solidFill>
                  <a:schemeClr val="tx1"/>
                </a:solidFill>
              </a:rPr>
              <a:t>(schrijftoets)</a:t>
            </a:r>
          </a:p>
          <a:p>
            <a:pPr algn="ctr"/>
            <a:endParaRPr lang="nl-NL" sz="2000" dirty="0">
              <a:solidFill>
                <a:schemeClr val="tx1"/>
              </a:solidFill>
            </a:endParaRPr>
          </a:p>
        </p:txBody>
      </p:sp>
      <p:sp>
        <p:nvSpPr>
          <p:cNvPr id="2" name="Rechthoek 1">
            <a:extLst>
              <a:ext uri="{FF2B5EF4-FFF2-40B4-BE49-F238E27FC236}">
                <a16:creationId xmlns:a16="http://schemas.microsoft.com/office/drawing/2014/main" id="{189F938A-1663-A08E-48CF-17ED7625363F}"/>
              </a:ext>
            </a:extLst>
          </p:cNvPr>
          <p:cNvSpPr/>
          <p:nvPr/>
        </p:nvSpPr>
        <p:spPr>
          <a:xfrm>
            <a:off x="289572" y="5060412"/>
            <a:ext cx="1751982"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11. Het gevaar van stereotypen</a:t>
            </a:r>
          </a:p>
          <a:p>
            <a:pPr algn="ctr"/>
            <a:endParaRPr lang="nl-NL" sz="2000" dirty="0">
              <a:solidFill>
                <a:schemeClr val="tx1"/>
              </a:solidFill>
            </a:endParaRPr>
          </a:p>
        </p:txBody>
      </p:sp>
      <p:sp>
        <p:nvSpPr>
          <p:cNvPr id="3" name="Rechthoek 2">
            <a:extLst>
              <a:ext uri="{FF2B5EF4-FFF2-40B4-BE49-F238E27FC236}">
                <a16:creationId xmlns:a16="http://schemas.microsoft.com/office/drawing/2014/main" id="{67A3AE09-4675-C9C5-87B7-E1D794833553}"/>
              </a:ext>
            </a:extLst>
          </p:cNvPr>
          <p:cNvSpPr/>
          <p:nvPr/>
        </p:nvSpPr>
        <p:spPr>
          <a:xfrm>
            <a:off x="2485867" y="5063048"/>
            <a:ext cx="2995471" cy="157205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nl-NL" sz="2000" dirty="0">
                <a:solidFill>
                  <a:schemeClr val="tx1"/>
                </a:solidFill>
              </a:rPr>
            </a:br>
            <a:r>
              <a:rPr lang="nl-NL" sz="2000" dirty="0">
                <a:solidFill>
                  <a:schemeClr val="tx1"/>
                </a:solidFill>
              </a:rPr>
              <a:t>Optioneel: 12, 13 en 14. </a:t>
            </a:r>
            <a:br>
              <a:rPr lang="nl-NL" sz="2000" dirty="0">
                <a:solidFill>
                  <a:schemeClr val="tx1"/>
                </a:solidFill>
              </a:rPr>
            </a:br>
            <a:r>
              <a:rPr lang="nl-NL" sz="2000" dirty="0">
                <a:solidFill>
                  <a:schemeClr val="tx1"/>
                </a:solidFill>
              </a:rPr>
              <a:t>Teruggave pleidooi</a:t>
            </a:r>
            <a:br>
              <a:rPr lang="nl-NL" sz="2000" dirty="0">
                <a:solidFill>
                  <a:schemeClr val="tx1"/>
                </a:solidFill>
              </a:rPr>
            </a:br>
            <a:r>
              <a:rPr lang="nl-NL" sz="2000" dirty="0">
                <a:solidFill>
                  <a:schemeClr val="tx1"/>
                </a:solidFill>
              </a:rPr>
              <a:t>Herhaling </a:t>
            </a:r>
          </a:p>
          <a:p>
            <a:pPr algn="ctr"/>
            <a:endParaRPr lang="nl-NL" sz="2000" dirty="0">
              <a:solidFill>
                <a:schemeClr val="tx1"/>
              </a:solidFill>
            </a:endParaRPr>
          </a:p>
        </p:txBody>
      </p:sp>
    </p:spTree>
    <p:extLst>
      <p:ext uri="{BB962C8B-B14F-4D97-AF65-F5344CB8AC3E}">
        <p14:creationId xmlns:p14="http://schemas.microsoft.com/office/powerpoint/2010/main" val="38949589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77040-3478-38E1-5E12-DAFD13FAFE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24DBB1-81EE-3D5E-44BD-D0B084750300}"/>
              </a:ext>
            </a:extLst>
          </p:cNvPr>
          <p:cNvSpPr>
            <a:spLocks noGrp="1"/>
          </p:cNvSpPr>
          <p:nvPr>
            <p:ph type="title"/>
          </p:nvPr>
        </p:nvSpPr>
        <p:spPr>
          <a:xfrm>
            <a:off x="1676400" y="1111283"/>
            <a:ext cx="9677400" cy="984803"/>
          </a:xfrm>
          <a:solidFill>
            <a:schemeClr val="bg1"/>
          </a:solidFill>
        </p:spPr>
        <p:txBody>
          <a:bodyPr>
            <a:normAutofit fontScale="90000"/>
          </a:bodyPr>
          <a:lstStyle/>
          <a:p>
            <a:r>
              <a:rPr lang="nl-NL" dirty="0"/>
              <a:t>11. Het gevaar van stereotypen: de naziversie van de Reinaart</a:t>
            </a:r>
          </a:p>
        </p:txBody>
      </p:sp>
      <p:sp>
        <p:nvSpPr>
          <p:cNvPr id="3" name="Tijdelijke aanduiding voor inhoud 2">
            <a:extLst>
              <a:ext uri="{FF2B5EF4-FFF2-40B4-BE49-F238E27FC236}">
                <a16:creationId xmlns:a16="http://schemas.microsoft.com/office/drawing/2014/main" id="{738ECE57-2DCD-6D59-7B0B-729BECEFCB69}"/>
              </a:ext>
            </a:extLst>
          </p:cNvPr>
          <p:cNvSpPr>
            <a:spLocks noGrp="1"/>
          </p:cNvSpPr>
          <p:nvPr>
            <p:ph idx="1"/>
          </p:nvPr>
        </p:nvSpPr>
        <p:spPr/>
        <p:txBody>
          <a:bodyPr>
            <a:normAutofit/>
          </a:bodyPr>
          <a:lstStyle/>
          <a:p>
            <a:pPr marL="0" indent="0">
              <a:lnSpc>
                <a:spcPct val="150000"/>
              </a:lnSpc>
              <a:buNone/>
            </a:pPr>
            <a:r>
              <a:rPr lang="nl-NL" sz="2500" b="1" dirty="0">
                <a:solidFill>
                  <a:schemeClr val="tx1"/>
                </a:solidFill>
              </a:rPr>
              <a:t>Leerdoelen</a:t>
            </a:r>
          </a:p>
          <a:p>
            <a:pPr>
              <a:lnSpc>
                <a:spcPct val="150000"/>
              </a:lnSpc>
            </a:pPr>
            <a:r>
              <a:rPr lang="nl-NL" sz="2500" dirty="0">
                <a:solidFill>
                  <a:schemeClr val="tx1"/>
                </a:solidFill>
              </a:rPr>
              <a:t>Je denkt na over het gevaar van stereotyperend denken.</a:t>
            </a:r>
          </a:p>
          <a:p>
            <a:pPr>
              <a:lnSpc>
                <a:spcPct val="150000"/>
              </a:lnSpc>
            </a:pPr>
            <a:r>
              <a:rPr lang="nl-NL" sz="2500" dirty="0">
                <a:solidFill>
                  <a:schemeClr val="tx1"/>
                </a:solidFill>
              </a:rPr>
              <a:t>Je weet wat propaganda is.</a:t>
            </a:r>
          </a:p>
          <a:p>
            <a:pPr>
              <a:lnSpc>
                <a:spcPct val="150000"/>
              </a:lnSpc>
            </a:pPr>
            <a:r>
              <a:rPr lang="nl-NL" sz="2500" dirty="0">
                <a:solidFill>
                  <a:schemeClr val="tx1"/>
                </a:solidFill>
              </a:rPr>
              <a:t>Je ontdekt dat een oude tekst als de Reinaart een nieuwe betekenis kan krijgen in een andere tijd.</a:t>
            </a:r>
          </a:p>
          <a:p>
            <a:pPr marL="0" indent="0">
              <a:buNone/>
            </a:pPr>
            <a:endParaRPr lang="nl-NL" b="1" dirty="0"/>
          </a:p>
          <a:p>
            <a:pPr marL="0" indent="0">
              <a:buNone/>
            </a:pPr>
            <a:endParaRPr lang="nl-NL" b="1" dirty="0"/>
          </a:p>
          <a:p>
            <a:pPr marL="0" indent="0">
              <a:buNone/>
            </a:pPr>
            <a:endParaRPr lang="nl-NL" dirty="0"/>
          </a:p>
          <a:p>
            <a:pPr marL="0" indent="0">
              <a:buNone/>
            </a:pPr>
            <a:endParaRPr lang="nl-NL" dirty="0"/>
          </a:p>
          <a:p>
            <a:pPr marL="0" indent="0">
              <a:buNone/>
            </a:pPr>
            <a:endParaRPr lang="nl-NL" dirty="0"/>
          </a:p>
        </p:txBody>
      </p:sp>
    </p:spTree>
    <p:extLst>
      <p:ext uri="{BB962C8B-B14F-4D97-AF65-F5344CB8AC3E}">
        <p14:creationId xmlns:p14="http://schemas.microsoft.com/office/powerpoint/2010/main" val="5767780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F3CBC-385C-B5A2-634C-3EA4EECE4239}"/>
              </a:ext>
            </a:extLst>
          </p:cNvPr>
          <p:cNvSpPr>
            <a:spLocks noGrp="1"/>
          </p:cNvSpPr>
          <p:nvPr>
            <p:ph type="title"/>
          </p:nvPr>
        </p:nvSpPr>
        <p:spPr>
          <a:xfrm>
            <a:off x="1676400" y="1225583"/>
            <a:ext cx="9677400" cy="1046130"/>
          </a:xfrm>
          <a:solidFill>
            <a:schemeClr val="bg1"/>
          </a:solidFill>
        </p:spPr>
        <p:txBody>
          <a:bodyPr/>
          <a:lstStyle/>
          <a:p>
            <a:r>
              <a:rPr lang="nl-NL" dirty="0"/>
              <a:t>Wat is propaganda?</a:t>
            </a:r>
          </a:p>
        </p:txBody>
      </p:sp>
      <p:sp>
        <p:nvSpPr>
          <p:cNvPr id="3" name="Tijdelijke aanduiding voor inhoud 2">
            <a:extLst>
              <a:ext uri="{FF2B5EF4-FFF2-40B4-BE49-F238E27FC236}">
                <a16:creationId xmlns:a16="http://schemas.microsoft.com/office/drawing/2014/main" id="{60A4C7FC-FB0D-5EFC-53C6-EAA2B44BEB2E}"/>
              </a:ext>
            </a:extLst>
          </p:cNvPr>
          <p:cNvSpPr>
            <a:spLocks noGrp="1"/>
          </p:cNvSpPr>
          <p:nvPr>
            <p:ph idx="1"/>
          </p:nvPr>
        </p:nvSpPr>
        <p:spPr>
          <a:xfrm>
            <a:off x="1676400" y="2271713"/>
            <a:ext cx="9677400" cy="3532340"/>
          </a:xfrm>
        </p:spPr>
        <p:txBody>
          <a:bodyPr>
            <a:normAutofit/>
          </a:bodyPr>
          <a:lstStyle/>
          <a:p>
            <a:pPr marL="0" indent="0">
              <a:lnSpc>
                <a:spcPct val="150000"/>
              </a:lnSpc>
              <a:buNone/>
            </a:pPr>
            <a:r>
              <a:rPr lang="nl-NL" sz="2500" dirty="0">
                <a:solidFill>
                  <a:schemeClr val="tx1"/>
                </a:solidFill>
              </a:rPr>
              <a:t>‘Propaganda is een vorm van communicatie. Het kan negatief of misleidend zijn, maar dat hoeft niet. Je probeert een grote groep mensen te overtuigen van bepaalde ideeën. Zodat ze hun mening, gedachten of gedrag aanpassen.'</a:t>
            </a:r>
          </a:p>
        </p:txBody>
      </p:sp>
      <p:sp>
        <p:nvSpPr>
          <p:cNvPr id="4" name="Tekstvak 3">
            <a:extLst>
              <a:ext uri="{FF2B5EF4-FFF2-40B4-BE49-F238E27FC236}">
                <a16:creationId xmlns:a16="http://schemas.microsoft.com/office/drawing/2014/main" id="{C745C295-89CD-0D4E-4C50-0F31CA9B3AD6}"/>
              </a:ext>
            </a:extLst>
          </p:cNvPr>
          <p:cNvSpPr txBox="1"/>
          <p:nvPr/>
        </p:nvSpPr>
        <p:spPr>
          <a:xfrm>
            <a:off x="1676400" y="4829175"/>
            <a:ext cx="2308004" cy="369332"/>
          </a:xfrm>
          <a:prstGeom prst="rect">
            <a:avLst/>
          </a:prstGeom>
          <a:noFill/>
        </p:spPr>
        <p:txBody>
          <a:bodyPr wrap="none" rtlCol="0">
            <a:spAutoFit/>
          </a:bodyPr>
          <a:lstStyle/>
          <a:p>
            <a:r>
              <a:rPr lang="nl-NL" dirty="0"/>
              <a:t>Bron: NPO-kennislink</a:t>
            </a:r>
          </a:p>
        </p:txBody>
      </p:sp>
    </p:spTree>
    <p:extLst>
      <p:ext uri="{BB962C8B-B14F-4D97-AF65-F5344CB8AC3E}">
        <p14:creationId xmlns:p14="http://schemas.microsoft.com/office/powerpoint/2010/main" val="330869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21E9C-5BE0-7338-E14F-491178E341E2}"/>
              </a:ext>
            </a:extLst>
          </p:cNvPr>
          <p:cNvSpPr>
            <a:spLocks noGrp="1"/>
          </p:cNvSpPr>
          <p:nvPr>
            <p:ph type="title"/>
          </p:nvPr>
        </p:nvSpPr>
        <p:spPr>
          <a:xfrm>
            <a:off x="1676400" y="1254158"/>
            <a:ext cx="9677400" cy="1088992"/>
          </a:xfrm>
          <a:solidFill>
            <a:schemeClr val="bg1"/>
          </a:solidFill>
        </p:spPr>
        <p:txBody>
          <a:bodyPr/>
          <a:lstStyle/>
          <a:p>
            <a:r>
              <a:rPr lang="nl-NL" dirty="0"/>
              <a:t>Checklist propaganda</a:t>
            </a:r>
          </a:p>
        </p:txBody>
      </p:sp>
      <p:sp>
        <p:nvSpPr>
          <p:cNvPr id="3" name="Tijdelijke aanduiding voor inhoud 2">
            <a:extLst>
              <a:ext uri="{FF2B5EF4-FFF2-40B4-BE49-F238E27FC236}">
                <a16:creationId xmlns:a16="http://schemas.microsoft.com/office/drawing/2014/main" id="{5F9ED8BF-263C-1B33-7185-2E5CA6423353}"/>
              </a:ext>
            </a:extLst>
          </p:cNvPr>
          <p:cNvSpPr>
            <a:spLocks noGrp="1"/>
          </p:cNvSpPr>
          <p:nvPr>
            <p:ph idx="1"/>
          </p:nvPr>
        </p:nvSpPr>
        <p:spPr>
          <a:xfrm>
            <a:off x="1676400" y="2071502"/>
            <a:ext cx="9677400" cy="4157848"/>
          </a:xfrm>
        </p:spPr>
        <p:txBody>
          <a:bodyPr>
            <a:normAutofit/>
          </a:bodyPr>
          <a:lstStyle/>
          <a:p>
            <a:pPr marL="0" indent="0">
              <a:lnSpc>
                <a:spcPct val="150000"/>
              </a:lnSpc>
              <a:buNone/>
            </a:pPr>
            <a:r>
              <a:rPr lang="nl-NL" sz="2200" dirty="0">
                <a:solidFill>
                  <a:schemeClr val="tx1"/>
                </a:solidFill>
              </a:rPr>
              <a:t>Propaganda maakt gebruik van:</a:t>
            </a:r>
          </a:p>
          <a:p>
            <a:pPr>
              <a:lnSpc>
                <a:spcPct val="150000"/>
              </a:lnSpc>
            </a:pPr>
            <a:r>
              <a:rPr lang="nl-NL" sz="2200" dirty="0">
                <a:solidFill>
                  <a:schemeClr val="tx1"/>
                </a:solidFill>
              </a:rPr>
              <a:t>Een duidelijk, simpele boodschap</a:t>
            </a:r>
          </a:p>
          <a:p>
            <a:pPr>
              <a:lnSpc>
                <a:spcPct val="150000"/>
              </a:lnSpc>
            </a:pPr>
            <a:r>
              <a:rPr lang="nl-NL" sz="2200" dirty="0">
                <a:solidFill>
                  <a:schemeClr val="tx1"/>
                </a:solidFill>
              </a:rPr>
              <a:t>Zwartmaken van tegenstanders. Bijvoorbeeld door vooroordelen of stereotypen te gebruiken.</a:t>
            </a:r>
          </a:p>
          <a:p>
            <a:pPr>
              <a:lnSpc>
                <a:spcPct val="150000"/>
              </a:lnSpc>
            </a:pPr>
            <a:r>
              <a:rPr lang="nl-NL" sz="2200" dirty="0">
                <a:solidFill>
                  <a:schemeClr val="tx1"/>
                </a:solidFill>
              </a:rPr>
              <a:t>Versimpelde eenzijdige informatie</a:t>
            </a:r>
          </a:p>
          <a:p>
            <a:pPr>
              <a:lnSpc>
                <a:spcPct val="150000"/>
              </a:lnSpc>
            </a:pPr>
            <a:r>
              <a:rPr lang="nl-NL" sz="2200" dirty="0">
                <a:solidFill>
                  <a:schemeClr val="tx1"/>
                </a:solidFill>
              </a:rPr>
              <a:t>Inspelen op emoties zoals angst, trots, medeleven, woede etc.</a:t>
            </a:r>
          </a:p>
          <a:p>
            <a:pPr>
              <a:lnSpc>
                <a:spcPct val="150000"/>
              </a:lnSpc>
            </a:pPr>
            <a:r>
              <a:rPr lang="nl-NL" sz="2200" dirty="0">
                <a:solidFill>
                  <a:schemeClr val="tx1"/>
                </a:solidFill>
              </a:rPr>
              <a:t>Herkenbare symbolen of slogans. </a:t>
            </a:r>
          </a:p>
        </p:txBody>
      </p:sp>
    </p:spTree>
    <p:extLst>
      <p:ext uri="{BB962C8B-B14F-4D97-AF65-F5344CB8AC3E}">
        <p14:creationId xmlns:p14="http://schemas.microsoft.com/office/powerpoint/2010/main" val="337078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9B86F-0722-BA33-6B12-AC115EC681DD}"/>
              </a:ext>
            </a:extLst>
          </p:cNvPr>
          <p:cNvSpPr>
            <a:spLocks noGrp="1"/>
          </p:cNvSpPr>
          <p:nvPr>
            <p:ph type="title"/>
          </p:nvPr>
        </p:nvSpPr>
        <p:spPr>
          <a:xfrm>
            <a:off x="1676400" y="1366109"/>
            <a:ext cx="9677400" cy="1088992"/>
          </a:xfrm>
          <a:solidFill>
            <a:schemeClr val="bg1"/>
          </a:solidFill>
        </p:spPr>
        <p:txBody>
          <a:bodyPr/>
          <a:lstStyle/>
          <a:p>
            <a:r>
              <a:rPr lang="nl-NL" dirty="0"/>
              <a:t>Voor kijkfragment</a:t>
            </a:r>
          </a:p>
        </p:txBody>
      </p:sp>
      <p:sp>
        <p:nvSpPr>
          <p:cNvPr id="3" name="Tijdelijke aanduiding voor inhoud 2">
            <a:extLst>
              <a:ext uri="{FF2B5EF4-FFF2-40B4-BE49-F238E27FC236}">
                <a16:creationId xmlns:a16="http://schemas.microsoft.com/office/drawing/2014/main" id="{1C253AD5-3AFE-2B09-3A95-A68F9543A4AA}"/>
              </a:ext>
            </a:extLst>
          </p:cNvPr>
          <p:cNvSpPr>
            <a:spLocks noGrp="1"/>
          </p:cNvSpPr>
          <p:nvPr>
            <p:ph idx="1"/>
          </p:nvPr>
        </p:nvSpPr>
        <p:spPr>
          <a:xfrm>
            <a:off x="1676400" y="1980756"/>
            <a:ext cx="9677400" cy="3901884"/>
          </a:xfrm>
        </p:spPr>
        <p:txBody>
          <a:bodyPr>
            <a:normAutofit fontScale="92500"/>
          </a:bodyPr>
          <a:lstStyle/>
          <a:p>
            <a:pPr marL="457200" indent="-457200">
              <a:lnSpc>
                <a:spcPct val="250000"/>
              </a:lnSpc>
              <a:buFont typeface="+mj-lt"/>
              <a:buAutoNum type="arabicPeriod"/>
            </a:pPr>
            <a:r>
              <a:rPr lang="nl-NL" sz="2500" dirty="0">
                <a:solidFill>
                  <a:schemeClr val="tx1"/>
                </a:solidFill>
              </a:rPr>
              <a:t>Schrijf drie woorden/beelden op waaraan je denkt bij een ezel.</a:t>
            </a:r>
          </a:p>
          <a:p>
            <a:pPr marL="457200" indent="-457200">
              <a:lnSpc>
                <a:spcPct val="250000"/>
              </a:lnSpc>
              <a:buFont typeface="+mj-lt"/>
              <a:buAutoNum type="arabicPeriod"/>
            </a:pPr>
            <a:r>
              <a:rPr lang="nl-NL" sz="2500" dirty="0">
                <a:solidFill>
                  <a:schemeClr val="tx1"/>
                </a:solidFill>
              </a:rPr>
              <a:t>Waarom is </a:t>
            </a:r>
            <a:r>
              <a:rPr lang="nl-NL" sz="2500" dirty="0" err="1">
                <a:solidFill>
                  <a:schemeClr val="tx1"/>
                </a:solidFill>
              </a:rPr>
              <a:t>Jodocus</a:t>
            </a:r>
            <a:r>
              <a:rPr lang="nl-NL" sz="2500" dirty="0">
                <a:solidFill>
                  <a:schemeClr val="tx1"/>
                </a:solidFill>
              </a:rPr>
              <a:t> een bedreiging voor de bosdieren?</a:t>
            </a:r>
          </a:p>
          <a:p>
            <a:pPr marL="457200" indent="-457200">
              <a:lnSpc>
                <a:spcPct val="250000"/>
              </a:lnSpc>
              <a:buFont typeface="+mj-lt"/>
              <a:buAutoNum type="arabicPeriod"/>
            </a:pPr>
            <a:r>
              <a:rPr lang="nl-NL" sz="2500" dirty="0">
                <a:solidFill>
                  <a:schemeClr val="tx1"/>
                </a:solidFill>
              </a:rPr>
              <a:t>Waarom is voor een neushoorn gekozen?</a:t>
            </a:r>
          </a:p>
          <a:p>
            <a:pPr marL="457200" indent="-457200">
              <a:lnSpc>
                <a:spcPct val="250000"/>
              </a:lnSpc>
              <a:buFont typeface="+mj-lt"/>
              <a:buAutoNum type="arabicPeriod"/>
            </a:pPr>
            <a:r>
              <a:rPr lang="nl-NL" sz="2500" dirty="0">
                <a:solidFill>
                  <a:schemeClr val="tx1"/>
                </a:solidFill>
              </a:rPr>
              <a:t>Welke woorden versterken de dreiging van </a:t>
            </a:r>
            <a:r>
              <a:rPr lang="nl-NL" sz="2500" dirty="0" err="1">
                <a:solidFill>
                  <a:schemeClr val="tx1"/>
                </a:solidFill>
              </a:rPr>
              <a:t>Jodocus</a:t>
            </a:r>
            <a:r>
              <a:rPr lang="nl-NL" sz="2500" dirty="0">
                <a:solidFill>
                  <a:schemeClr val="tx1"/>
                </a:solidFill>
              </a:rPr>
              <a:t>? </a:t>
            </a:r>
          </a:p>
          <a:p>
            <a:pPr marL="0" indent="0">
              <a:lnSpc>
                <a:spcPct val="150000"/>
              </a:lnSpc>
              <a:buNone/>
            </a:pPr>
            <a:endParaRPr lang="nl-NL" sz="2400" dirty="0"/>
          </a:p>
          <a:p>
            <a:pPr marL="457200" indent="-457200">
              <a:buFont typeface="+mj-lt"/>
              <a:buAutoNum type="arabicPeriod"/>
            </a:pPr>
            <a:endParaRPr lang="nl-NL" dirty="0"/>
          </a:p>
        </p:txBody>
      </p:sp>
    </p:spTree>
    <p:extLst>
      <p:ext uri="{BB962C8B-B14F-4D97-AF65-F5344CB8AC3E}">
        <p14:creationId xmlns:p14="http://schemas.microsoft.com/office/powerpoint/2010/main" val="214908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extLst>
              <a:ext uri="{FF2B5EF4-FFF2-40B4-BE49-F238E27FC236}">
                <a16:creationId xmlns:a16="http://schemas.microsoft.com/office/drawing/2014/main" id="{1FC9935D-0C0A-C628-AA84-8BA8457DD2A7}"/>
              </a:ext>
            </a:extLst>
          </p:cNvPr>
          <p:cNvPicPr>
            <a:picLocks noChangeAspect="1"/>
          </p:cNvPicPr>
          <p:nvPr/>
        </p:nvPicPr>
        <p:blipFill>
          <a:blip r:embed="rId3"/>
          <a:stretch>
            <a:fillRect/>
          </a:stretch>
        </p:blipFill>
        <p:spPr>
          <a:xfrm>
            <a:off x="1381125" y="882406"/>
            <a:ext cx="7277100" cy="5223439"/>
          </a:xfrm>
          <a:prstGeom prst="rect">
            <a:avLst/>
          </a:prstGeom>
        </p:spPr>
      </p:pic>
    </p:spTree>
    <p:extLst>
      <p:ext uri="{BB962C8B-B14F-4D97-AF65-F5344CB8AC3E}">
        <p14:creationId xmlns:p14="http://schemas.microsoft.com/office/powerpoint/2010/main" val="38081465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AF540D-0A5A-8A52-AA82-7825E4C5A2D8}"/>
              </a:ext>
            </a:extLst>
          </p:cNvPr>
          <p:cNvSpPr>
            <a:spLocks noGrp="1"/>
          </p:cNvSpPr>
          <p:nvPr>
            <p:ph type="title"/>
          </p:nvPr>
        </p:nvSpPr>
        <p:spPr>
          <a:xfrm>
            <a:off x="1676400" y="1225583"/>
            <a:ext cx="9677400" cy="974692"/>
          </a:xfrm>
          <a:solidFill>
            <a:schemeClr val="bg1"/>
          </a:solidFill>
        </p:spPr>
        <p:txBody>
          <a:bodyPr/>
          <a:lstStyle/>
          <a:p>
            <a:r>
              <a:rPr lang="nl-NL" dirty="0"/>
              <a:t>Na het kijken</a:t>
            </a:r>
          </a:p>
        </p:txBody>
      </p:sp>
      <p:sp>
        <p:nvSpPr>
          <p:cNvPr id="3" name="Tijdelijke aanduiding voor inhoud 2">
            <a:extLst>
              <a:ext uri="{FF2B5EF4-FFF2-40B4-BE49-F238E27FC236}">
                <a16:creationId xmlns:a16="http://schemas.microsoft.com/office/drawing/2014/main" id="{CF40389F-0D74-1C90-D1EF-3EA540C25A0B}"/>
              </a:ext>
            </a:extLst>
          </p:cNvPr>
          <p:cNvSpPr>
            <a:spLocks noGrp="1"/>
          </p:cNvSpPr>
          <p:nvPr>
            <p:ph idx="1"/>
          </p:nvPr>
        </p:nvSpPr>
        <p:spPr>
          <a:xfrm>
            <a:off x="1676400" y="2019821"/>
            <a:ext cx="6810375" cy="3532340"/>
          </a:xfrm>
        </p:spPr>
        <p:txBody>
          <a:bodyPr>
            <a:normAutofit/>
          </a:bodyPr>
          <a:lstStyle/>
          <a:p>
            <a:pPr marL="0" indent="0">
              <a:lnSpc>
                <a:spcPct val="250000"/>
              </a:lnSpc>
              <a:buNone/>
            </a:pPr>
            <a:r>
              <a:rPr lang="nl-NL" sz="2800" dirty="0">
                <a:solidFill>
                  <a:schemeClr val="tx1"/>
                </a:solidFill>
              </a:rPr>
              <a:t>Waarom werd juist deze tekst door de nazi’s misbruikt als propagandamiddel? Waarom niet een andere tekst?</a:t>
            </a:r>
          </a:p>
        </p:txBody>
      </p:sp>
      <p:pic>
        <p:nvPicPr>
          <p:cNvPr id="1026" name="Picture 2" descr="Van den Vos Reynaerde (1941)">
            <a:extLst>
              <a:ext uri="{FF2B5EF4-FFF2-40B4-BE49-F238E27FC236}">
                <a16:creationId xmlns:a16="http://schemas.microsoft.com/office/drawing/2014/main" id="{908B6770-A066-2C63-08A0-53B0FD710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6775" y="1584543"/>
            <a:ext cx="3300413" cy="4210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057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65572-037E-F828-72D5-E7F44D2C4D5C}"/>
              </a:ext>
            </a:extLst>
          </p:cNvPr>
          <p:cNvSpPr>
            <a:spLocks noGrp="1"/>
          </p:cNvSpPr>
          <p:nvPr>
            <p:ph type="title"/>
          </p:nvPr>
        </p:nvSpPr>
        <p:spPr>
          <a:xfrm>
            <a:off x="4462463" y="1046196"/>
            <a:ext cx="9677400" cy="1060417"/>
          </a:xfrm>
          <a:solidFill>
            <a:schemeClr val="bg1"/>
          </a:solidFill>
        </p:spPr>
        <p:txBody>
          <a:bodyPr/>
          <a:lstStyle/>
          <a:p>
            <a:r>
              <a:rPr lang="nl-NL" dirty="0"/>
              <a:t>Boekentips</a:t>
            </a:r>
          </a:p>
        </p:txBody>
      </p:sp>
      <p:sp>
        <p:nvSpPr>
          <p:cNvPr id="4" name="Tekstvak 3">
            <a:extLst>
              <a:ext uri="{FF2B5EF4-FFF2-40B4-BE49-F238E27FC236}">
                <a16:creationId xmlns:a16="http://schemas.microsoft.com/office/drawing/2014/main" id="{805733DB-35A8-033C-07D0-9D8EA2F642C2}"/>
              </a:ext>
            </a:extLst>
          </p:cNvPr>
          <p:cNvSpPr txBox="1"/>
          <p:nvPr/>
        </p:nvSpPr>
        <p:spPr>
          <a:xfrm>
            <a:off x="957263" y="1014412"/>
            <a:ext cx="2300287" cy="1060417"/>
          </a:xfrm>
          <a:prstGeom prst="rect">
            <a:avLst/>
          </a:prstGeom>
          <a:solidFill>
            <a:schemeClr val="bg1"/>
          </a:solidFill>
        </p:spPr>
        <p:txBody>
          <a:bodyPr wrap="square" rtlCol="0">
            <a:spAutoFit/>
          </a:bodyPr>
          <a:lstStyle/>
          <a:p>
            <a:endParaRPr lang="nl-NL" dirty="0"/>
          </a:p>
        </p:txBody>
      </p:sp>
      <p:pic>
        <p:nvPicPr>
          <p:cNvPr id="2050" name="Picture 2" descr="Animal farm: the graphic novel : Odyr, Orwell, George: Amazon.nl: Boeken">
            <a:extLst>
              <a:ext uri="{FF2B5EF4-FFF2-40B4-BE49-F238E27FC236}">
                <a16:creationId xmlns:a16="http://schemas.microsoft.com/office/drawing/2014/main" id="{0044A50B-C468-1342-E31F-D6B9BACFA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3613" y="1706563"/>
            <a:ext cx="3252787" cy="433704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us Compleet, Art Spiegelman | 9789403159201 | Boeken | bol">
            <a:extLst>
              <a:ext uri="{FF2B5EF4-FFF2-40B4-BE49-F238E27FC236}">
                <a16:creationId xmlns:a16="http://schemas.microsoft.com/office/drawing/2014/main" id="{8A1CF3CE-CE20-104C-02AB-967F5E233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410" y="1706563"/>
            <a:ext cx="3066053" cy="433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375579"/>
      </p:ext>
    </p:extLst>
  </p:cSld>
  <p:clrMapOvr>
    <a:masterClrMapping/>
  </p:clrMapOvr>
</p:sld>
</file>

<file path=ppt/theme/theme1.xml><?xml version="1.0" encoding="utf-8"?>
<a:theme xmlns:a="http://schemas.openxmlformats.org/drawingml/2006/main" name="Standaard slide">
  <a:themeElements>
    <a:clrScheme name="Reinaart de Vos">
      <a:dk1>
        <a:srgbClr val="000000"/>
      </a:dk1>
      <a:lt1>
        <a:srgbClr val="FFFFFF"/>
      </a:lt1>
      <a:dk2>
        <a:srgbClr val="000000"/>
      </a:dk2>
      <a:lt2>
        <a:srgbClr val="D6D6D6"/>
      </a:lt2>
      <a:accent1>
        <a:srgbClr val="4F737C"/>
      </a:accent1>
      <a:accent2>
        <a:srgbClr val="AF5855"/>
      </a:accent2>
      <a:accent3>
        <a:srgbClr val="9FA132"/>
      </a:accent3>
      <a:accent4>
        <a:srgbClr val="9ABDBF"/>
      </a:accent4>
      <a:accent5>
        <a:srgbClr val="D38C46"/>
      </a:accent5>
      <a:accent6>
        <a:srgbClr val="BCA587"/>
      </a:accent6>
      <a:hlink>
        <a:srgbClr val="4F737C"/>
      </a:hlink>
      <a:folHlink>
        <a:srgbClr val="4F737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41109 - De Vos en de Wolf VO ppt" id="{7071636E-7B98-FE4C-9E74-D1E932F50276}" vid="{6BC70AC1-EAC3-344A-B42F-A23E5F2875D4}"/>
    </a:ext>
  </a:extLst>
</a:theme>
</file>

<file path=docProps/app.xml><?xml version="1.0" encoding="utf-8"?>
<Properties xmlns="http://schemas.openxmlformats.org/officeDocument/2006/extended-properties" xmlns:vt="http://schemas.openxmlformats.org/officeDocument/2006/docPropsVTypes">
  <Template>241109 - De Vos en de Wolf VO ppt</Template>
  <TotalTime>17806</TotalTime>
  <Words>4344</Words>
  <Application>Microsoft Macintosh PowerPoint</Application>
  <PresentationFormat>Breedbeeld</PresentationFormat>
  <Paragraphs>442</Paragraphs>
  <Slides>91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91</vt:i4>
      </vt:variant>
    </vt:vector>
  </HeadingPairs>
  <TitlesOfParts>
    <vt:vector size="95" baseType="lpstr">
      <vt:lpstr>Arial</vt:lpstr>
      <vt:lpstr>Trebuchet MS</vt:lpstr>
      <vt:lpstr>Wingdings</vt:lpstr>
      <vt:lpstr>Standaard slide</vt:lpstr>
      <vt:lpstr>Lessenreeks voor klas 3</vt:lpstr>
      <vt:lpstr>PowerPoint-presentatie</vt:lpstr>
      <vt:lpstr>Les 1 Stereotypen en spreekwoorden over vossen en wolven</vt:lpstr>
      <vt:lpstr>Stereotype</vt:lpstr>
      <vt:lpstr>Waarom komen stereotypen vandaan?</vt:lpstr>
      <vt:lpstr>Waarom komen stereotypen vandaan?</vt:lpstr>
      <vt:lpstr>Denken – delen - uitwisselen</vt:lpstr>
      <vt:lpstr>Samen lezen Verscheurd door de wolf</vt:lpstr>
      <vt:lpstr>PowerPoint-presentatie</vt:lpstr>
      <vt:lpstr>PowerPoint-presentatie</vt:lpstr>
      <vt:lpstr>PowerPoint-presentatie</vt:lpstr>
      <vt:lpstr>PowerPoint-presentatie</vt:lpstr>
      <vt:lpstr>Huiswerkopdracht</vt:lpstr>
      <vt:lpstr>Vossenspreekwoorden en wolvenuitdrukkingen</vt:lpstr>
      <vt:lpstr>PowerPoint-presentatie</vt:lpstr>
      <vt:lpstr>Les 2 Van vossen in verhalen: Vossen, wolven en de fabelliteratuur</vt:lpstr>
      <vt:lpstr>PowerPoint-presentatie</vt:lpstr>
      <vt:lpstr>PowerPoint-presentatie</vt:lpstr>
      <vt:lpstr>Opdracht in tweetallen </vt:lpstr>
      <vt:lpstr>PowerPoint-presentatie</vt:lpstr>
      <vt:lpstr>Woordenschat</vt:lpstr>
      <vt:lpstr>Fabels</vt:lpstr>
      <vt:lpstr>PowerPoint-presentatie</vt:lpstr>
      <vt:lpstr>Les 3: Reinaart de Vos verstoort de vrede</vt:lpstr>
      <vt:lpstr>Start van de les</vt:lpstr>
      <vt:lpstr>Introductie</vt:lpstr>
      <vt:lpstr>PowerPoint-presentatie</vt:lpstr>
      <vt:lpstr>Voor het lezen</vt:lpstr>
      <vt:lpstr>PowerPoint-presentatie</vt:lpstr>
      <vt:lpstr>Opdracht tijdens het lezen</vt:lpstr>
      <vt:lpstr>Na het lezen</vt:lpstr>
      <vt:lpstr>Huiswerk</vt:lpstr>
      <vt:lpstr>PowerPoint-presentatie</vt:lpstr>
      <vt:lpstr>Les 4: Reinaart de Vos: Menselijke dieren en beestachtige mensen</vt:lpstr>
      <vt:lpstr>PowerPoint-presentatie</vt:lpstr>
      <vt:lpstr>Huiswerk</vt:lpstr>
      <vt:lpstr>PowerPoint-presentatie</vt:lpstr>
      <vt:lpstr>Tijdens het lezen</vt:lpstr>
      <vt:lpstr>Na het lezen</vt:lpstr>
      <vt:lpstr>Huiswerk</vt:lpstr>
      <vt:lpstr>PowerPoint-presentatie</vt:lpstr>
      <vt:lpstr>Les 5: Een klein, zwak diertje </vt:lpstr>
      <vt:lpstr>Huiswerk</vt:lpstr>
      <vt:lpstr>Terugblik vorige les</vt:lpstr>
      <vt:lpstr>PowerPoint-presentatie</vt:lpstr>
      <vt:lpstr>PowerPoint-presentatie</vt:lpstr>
      <vt:lpstr>PowerPoint-presentatie</vt:lpstr>
      <vt:lpstr>Tijdens het lezen</vt:lpstr>
      <vt:lpstr>Opvallende zinnen en omschrijvingen</vt:lpstr>
      <vt:lpstr>Huiswerk voor vrijdag</vt:lpstr>
      <vt:lpstr>PowerPoint-presentatie</vt:lpstr>
      <vt:lpstr>Huiswerkopdracht</vt:lpstr>
      <vt:lpstr>Voorbeeld uitwerking van een leerling</vt:lpstr>
      <vt:lpstr>PowerPoint-presentatie</vt:lpstr>
      <vt:lpstr>Les 6: Reinaart en Isengrijn: Hoe verhaalvormen veranderen</vt:lpstr>
      <vt:lpstr>PowerPoint-presentatie</vt:lpstr>
      <vt:lpstr>Vooraf</vt:lpstr>
      <vt:lpstr>Tijdens het lezen</vt:lpstr>
      <vt:lpstr>Na het lezen</vt:lpstr>
      <vt:lpstr>Reinaart vs. Isengrijn</vt:lpstr>
      <vt:lpstr>Huiswerk</vt:lpstr>
      <vt:lpstr>PowerPoint-presentatie</vt:lpstr>
      <vt:lpstr>Les 7: ‘Is Reinaart de vos het haasje?’</vt:lpstr>
      <vt:lpstr>Huiswerkbespreking</vt:lpstr>
      <vt:lpstr>PowerPoint-presentatie</vt:lpstr>
      <vt:lpstr>Introductie</vt:lpstr>
      <vt:lpstr>Voorspellen</vt:lpstr>
      <vt:lpstr>Voorspellen</vt:lpstr>
      <vt:lpstr>Voorspellen</vt:lpstr>
      <vt:lpstr>Tijdens het lezen</vt:lpstr>
      <vt:lpstr>PowerPoint-presentatie</vt:lpstr>
      <vt:lpstr>PowerPoint-presentatie</vt:lpstr>
      <vt:lpstr>Les 8: ‘En ze namen zijn vrede aan’: heeft het verhaal een moraal?</vt:lpstr>
      <vt:lpstr>Wat vooraf ging in Reinaart de vos...</vt:lpstr>
      <vt:lpstr>Voor het lezen</vt:lpstr>
      <vt:lpstr>PowerPoint-presentatie</vt:lpstr>
      <vt:lpstr>Tijdens het lezen</vt:lpstr>
      <vt:lpstr>Na het lezen</vt:lpstr>
      <vt:lpstr>PowerPoint-presentatie</vt:lpstr>
      <vt:lpstr>PowerPoint-presentatie</vt:lpstr>
      <vt:lpstr>9 &amp; 10. Het pleidooi van de wolf: creatieve schrijfopdracht</vt:lpstr>
      <vt:lpstr>Vooraf</vt:lpstr>
      <vt:lpstr>Schrijftoets pleidooi van de wolf</vt:lpstr>
      <vt:lpstr>PowerPoint-presentatie</vt:lpstr>
      <vt:lpstr>11. Het gevaar van stereotypen: de naziversie van de Reinaart</vt:lpstr>
      <vt:lpstr>Wat is propaganda?</vt:lpstr>
      <vt:lpstr>Checklist propaganda</vt:lpstr>
      <vt:lpstr>Voor kijkfragment</vt:lpstr>
      <vt:lpstr>PowerPoint-presentatie</vt:lpstr>
      <vt:lpstr>Na het kijken</vt:lpstr>
      <vt:lpstr>Boekentips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Joke Brasser</dc:creator>
  <cp:lastModifiedBy>Lips, M.P.</cp:lastModifiedBy>
  <cp:revision>36</cp:revision>
  <dcterms:created xsi:type="dcterms:W3CDTF">2024-11-11T10:20:26Z</dcterms:created>
  <dcterms:modified xsi:type="dcterms:W3CDTF">2025-08-21T14:01:27Z</dcterms:modified>
</cp:coreProperties>
</file>