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66" r:id="rId4"/>
    <p:sldId id="267" r:id="rId5"/>
    <p:sldId id="268" r:id="rId6"/>
    <p:sldId id="269" r:id="rId7"/>
    <p:sldId id="270" r:id="rId8"/>
    <p:sldId id="271" r:id="rId9"/>
    <p:sldId id="258" r:id="rId10"/>
    <p:sldId id="273" r:id="rId11"/>
    <p:sldId id="272" r:id="rId12"/>
    <p:sldId id="302" r:id="rId13"/>
    <p:sldId id="274" r:id="rId14"/>
    <p:sldId id="259" r:id="rId15"/>
    <p:sldId id="277" r:id="rId16"/>
    <p:sldId id="278" r:id="rId17"/>
    <p:sldId id="276" r:id="rId18"/>
    <p:sldId id="275" r:id="rId19"/>
    <p:sldId id="260" r:id="rId20"/>
    <p:sldId id="283" r:id="rId21"/>
    <p:sldId id="297" r:id="rId22"/>
    <p:sldId id="261" r:id="rId23"/>
    <p:sldId id="280" r:id="rId24"/>
    <p:sldId id="282" r:id="rId25"/>
    <p:sldId id="279" r:id="rId26"/>
    <p:sldId id="262" r:id="rId27"/>
    <p:sldId id="298" r:id="rId28"/>
    <p:sldId id="281" r:id="rId29"/>
    <p:sldId id="263" r:id="rId30"/>
    <p:sldId id="289" r:id="rId31"/>
    <p:sldId id="290" r:id="rId32"/>
    <p:sldId id="291" r:id="rId33"/>
    <p:sldId id="292" r:id="rId34"/>
    <p:sldId id="284" r:id="rId35"/>
    <p:sldId id="293" r:id="rId36"/>
    <p:sldId id="295" r:id="rId37"/>
    <p:sldId id="294" r:id="rId38"/>
    <p:sldId id="264" r:id="rId39"/>
    <p:sldId id="265" r:id="rId40"/>
    <p:sldId id="300" r:id="rId41"/>
    <p:sldId id="288" r:id="rId42"/>
    <p:sldId id="287" r:id="rId43"/>
    <p:sldId id="285" r:id="rId44"/>
    <p:sldId id="296" r:id="rId45"/>
    <p:sldId id="301" r:id="rId4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17" autoAdjust="0"/>
  </p:normalViewPr>
  <p:slideViewPr>
    <p:cSldViewPr snapToGrid="0">
      <p:cViewPr varScale="1">
        <p:scale>
          <a:sx n="60" d="100"/>
          <a:sy n="60" d="100"/>
        </p:scale>
        <p:origin x="9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27F0B8-B55A-4B76-86B5-D2823E79DC32}" type="datetimeFigureOut">
              <a:rPr lang="nl-NL" smtClean="0"/>
              <a:t>27-8-2024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88581D-B4BF-4432-A776-C485260033ED}" type="slidenum">
              <a:rPr lang="nl-NL" smtClean="0"/>
              <a:t>‹nr.›</a:t>
            </a:fld>
            <a:endParaRPr lang="nl-NL"/>
          </a:p>
        </p:txBody>
      </p:sp>
    </p:spTree>
    <p:extLst>
      <p:ext uri="{BB962C8B-B14F-4D97-AF65-F5344CB8AC3E}">
        <p14:creationId xmlns:p14="http://schemas.microsoft.com/office/powerpoint/2010/main" val="853996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l.wikipedia.org/wiki/Het_lied_der_achttien_dood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gedicht dat </a:t>
            </a:r>
            <a:r>
              <a:rPr lang="nl-NL" dirty="0" err="1"/>
              <a:t>Burnier</a:t>
            </a:r>
            <a:r>
              <a:rPr lang="nl-NL" dirty="0"/>
              <a:t> op achttienjarige leeftijd schreef, opgenomen in het eerder genoemde essay</a:t>
            </a:r>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5</a:t>
            </a:fld>
            <a:endParaRPr lang="nl-NL"/>
          </a:p>
        </p:txBody>
      </p:sp>
    </p:spTree>
    <p:extLst>
      <p:ext uri="{BB962C8B-B14F-4D97-AF65-F5344CB8AC3E}">
        <p14:creationId xmlns:p14="http://schemas.microsoft.com/office/powerpoint/2010/main" val="3481600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Bespreken gedicht als terugblik op vorige les: Bij je ‘ware naam’ genoemd worden, naam als keten die de generaties met elkaar verbindt, scene in H1 waarin Simone haar moeder terugziet en haar moeder haar niet herkent. </a:t>
            </a:r>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10</a:t>
            </a:fld>
            <a:endParaRPr lang="nl-NL"/>
          </a:p>
        </p:txBody>
      </p:sp>
    </p:spTree>
    <p:extLst>
      <p:ext uri="{BB962C8B-B14F-4D97-AF65-F5344CB8AC3E}">
        <p14:creationId xmlns:p14="http://schemas.microsoft.com/office/powerpoint/2010/main" val="2705259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Zie ook: </a:t>
            </a:r>
            <a:r>
              <a:rPr lang="nl-NL" dirty="0">
                <a:hlinkClick r:id="rId3"/>
              </a:rPr>
              <a:t>Het lied der achttien </a:t>
            </a:r>
            <a:r>
              <a:rPr lang="nl-NL" dirty="0" err="1">
                <a:hlinkClick r:id="rId3"/>
              </a:rPr>
              <a:t>dooden</a:t>
            </a:r>
            <a:r>
              <a:rPr lang="nl-NL" dirty="0">
                <a:hlinkClick r:id="rId3"/>
              </a:rPr>
              <a:t> - Wikipedia</a:t>
            </a:r>
            <a:endParaRPr lang="nl-NL" dirty="0"/>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15</a:t>
            </a:fld>
            <a:endParaRPr lang="nl-NL"/>
          </a:p>
        </p:txBody>
      </p:sp>
    </p:spTree>
    <p:extLst>
      <p:ext uri="{BB962C8B-B14F-4D97-AF65-F5344CB8AC3E}">
        <p14:creationId xmlns:p14="http://schemas.microsoft.com/office/powerpoint/2010/main" val="367739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Docent maakt </a:t>
            </a:r>
            <a:r>
              <a:rPr lang="nl-NL" dirty="0" err="1"/>
              <a:t>mindmap</a:t>
            </a:r>
            <a:r>
              <a:rPr lang="nl-NL" dirty="0"/>
              <a:t> op het bord</a:t>
            </a:r>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16</a:t>
            </a:fld>
            <a:endParaRPr lang="nl-NL"/>
          </a:p>
        </p:txBody>
      </p:sp>
    </p:spTree>
    <p:extLst>
      <p:ext uri="{BB962C8B-B14F-4D97-AF65-F5344CB8AC3E}">
        <p14:creationId xmlns:p14="http://schemas.microsoft.com/office/powerpoint/2010/main" val="115677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Pierre Nora’s, ‘</a:t>
            </a:r>
            <a:r>
              <a:rPr lang="nl-NL" dirty="0" err="1"/>
              <a:t>lieu</a:t>
            </a:r>
            <a:r>
              <a:rPr lang="nl-NL" dirty="0"/>
              <a:t> de </a:t>
            </a:r>
            <a:r>
              <a:rPr lang="nl-NL" dirty="0" err="1"/>
              <a:t>memoire</a:t>
            </a:r>
            <a:r>
              <a:rPr lang="nl-NL" dirty="0"/>
              <a:t>’</a:t>
            </a:r>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35</a:t>
            </a:fld>
            <a:endParaRPr lang="nl-NL"/>
          </a:p>
        </p:txBody>
      </p:sp>
    </p:spTree>
    <p:extLst>
      <p:ext uri="{BB962C8B-B14F-4D97-AF65-F5344CB8AC3E}">
        <p14:creationId xmlns:p14="http://schemas.microsoft.com/office/powerpoint/2010/main" val="2920111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Definitie van kroniek uit lexicon van literaire termen: </a:t>
            </a:r>
            <a:r>
              <a:rPr lang="nl-NL" b="0" i="0" dirty="0">
                <a:solidFill>
                  <a:srgbClr val="000000"/>
                </a:solidFill>
                <a:effectLst/>
                <a:highlight>
                  <a:srgbClr val="FFFFFF"/>
                </a:highlight>
                <a:latin typeface="Noto Serif" panose="02020600060500020200" pitchFamily="18" charset="0"/>
              </a:rPr>
              <a:t>De optekening van historische gebeurtenissen, accuraat genoteerd en in strikt chronologische volgorde. Grote waarheidsclaim, dus!</a:t>
            </a:r>
            <a:endParaRPr lang="nl-NL" dirty="0"/>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37</a:t>
            </a:fld>
            <a:endParaRPr lang="nl-NL"/>
          </a:p>
        </p:txBody>
      </p:sp>
    </p:spTree>
    <p:extLst>
      <p:ext uri="{BB962C8B-B14F-4D97-AF65-F5344CB8AC3E}">
        <p14:creationId xmlns:p14="http://schemas.microsoft.com/office/powerpoint/2010/main" val="3174105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Fragment uit </a:t>
            </a:r>
            <a:r>
              <a:rPr lang="nl-NL" i="1" dirty="0"/>
              <a:t>Het verstoorde leven</a:t>
            </a:r>
            <a:r>
              <a:rPr lang="nl-NL" i="0" dirty="0"/>
              <a:t>, p. 100-101.</a:t>
            </a:r>
            <a:endParaRPr lang="nl-NL" dirty="0"/>
          </a:p>
        </p:txBody>
      </p:sp>
      <p:sp>
        <p:nvSpPr>
          <p:cNvPr id="4" name="Tijdelijke aanduiding voor dianummer 3"/>
          <p:cNvSpPr>
            <a:spLocks noGrp="1"/>
          </p:cNvSpPr>
          <p:nvPr>
            <p:ph type="sldNum" sz="quarter" idx="5"/>
          </p:nvPr>
        </p:nvSpPr>
        <p:spPr/>
        <p:txBody>
          <a:bodyPr/>
          <a:lstStyle/>
          <a:p>
            <a:fld id="{1588581D-B4BF-4432-A776-C485260033ED}" type="slidenum">
              <a:rPr lang="nl-NL" smtClean="0"/>
              <a:t>41</a:t>
            </a:fld>
            <a:endParaRPr lang="nl-NL"/>
          </a:p>
        </p:txBody>
      </p:sp>
    </p:spTree>
    <p:extLst>
      <p:ext uri="{BB962C8B-B14F-4D97-AF65-F5344CB8AC3E}">
        <p14:creationId xmlns:p14="http://schemas.microsoft.com/office/powerpoint/2010/main" val="91133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A37E7-0575-3CF0-94FD-C391829F20E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1605CD4-78F7-2462-CC13-C060BB6B44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7DD5A0A-EFC8-D440-0848-C48723E95815}"/>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55A1D8D1-D683-D41D-4339-D3992506ACC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6933543-08EC-1967-EEB1-92BDA1525FDC}"/>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67437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FF2D03-865C-ECEB-CC21-E050873B070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67969F5-964D-A30A-AE31-6A6DBF418E8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3AAADD-D041-6EA0-C30A-7A2B2180A5B4}"/>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2F4144F7-9E72-0431-6A38-DDDC39645E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1B2192-CB33-73AE-DE08-65CFBCF4A3FE}"/>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717066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99754F-125A-9CC1-9468-69C7EF9B794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828F228-3FB7-B76B-3C51-D19EEE209B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A243D6C-8D37-6798-161D-6644DACDED71}"/>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277DDD95-AA9B-7886-F060-231B8D755DB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64FBCCC-3BD7-5EC0-7C72-552B8EF96076}"/>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86068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E9A752-E33A-2473-B53E-AC5F8D593CA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E8C690B-FA6F-7182-3641-6ED860650F2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436F07F-873B-0B41-A981-46CC559B206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3FB8324-C92F-2074-8EEC-375A6A0B7803}"/>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6" name="Tijdelijke aanduiding voor voettekst 5">
            <a:extLst>
              <a:ext uri="{FF2B5EF4-FFF2-40B4-BE49-F238E27FC236}">
                <a16:creationId xmlns:a16="http://schemas.microsoft.com/office/drawing/2014/main" id="{7F6985B7-41E0-AF44-A7FC-43F336EEA86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FED4844-C636-AA89-FF18-19C37A2DB7A3}"/>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2513301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BDF46-E3C8-D645-FF22-E42AABA72D1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B17742A-A792-0E45-1B7A-6460965F2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9F6775E-C427-63B9-E7D0-AE0869F70A8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570946B-04F6-7E76-BC86-882A9DF217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3794AC0-EFA1-E1E1-6EAD-9266AF8694A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6C39FD6-ABB1-8A9B-1422-28717EAF48F7}"/>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8" name="Tijdelijke aanduiding voor voettekst 7">
            <a:extLst>
              <a:ext uri="{FF2B5EF4-FFF2-40B4-BE49-F238E27FC236}">
                <a16:creationId xmlns:a16="http://schemas.microsoft.com/office/drawing/2014/main" id="{CFFB9D7C-E1D2-F23C-391E-E0AFCACEA19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9A207A0-20A3-CF0D-11F6-AA1A23D44BCC}"/>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06239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57CB45-36E6-380B-F4DC-54027EC94FB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A18D3D4-1DB4-6F4B-7385-E1D44B79927D}"/>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4" name="Tijdelijke aanduiding voor voettekst 3">
            <a:extLst>
              <a:ext uri="{FF2B5EF4-FFF2-40B4-BE49-F238E27FC236}">
                <a16:creationId xmlns:a16="http://schemas.microsoft.com/office/drawing/2014/main" id="{FDD72242-CAAE-02B7-69D0-48DDED835A2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86BD6FB-DF8F-2239-1FCD-680C954F3DFE}"/>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58320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F46B5B1-DC51-BD6A-B099-4077C7665570}"/>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3" name="Tijdelijke aanduiding voor voettekst 2">
            <a:extLst>
              <a:ext uri="{FF2B5EF4-FFF2-40B4-BE49-F238E27FC236}">
                <a16:creationId xmlns:a16="http://schemas.microsoft.com/office/drawing/2014/main" id="{FD3F4B98-400E-281B-157B-83D3BBEC90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21C47B2-CC35-D24D-8B0A-DF40C8B19F99}"/>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256314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A5EF0-94BB-BB22-A056-D02548E80BD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B2D83E5-AE65-3B09-F8D6-53FB4AF1C7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1962474-43BF-0DDE-BE4C-844CB048C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AF7ACCE-0AB7-2025-61F6-BCE9C229F84B}"/>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6" name="Tijdelijke aanduiding voor voettekst 5">
            <a:extLst>
              <a:ext uri="{FF2B5EF4-FFF2-40B4-BE49-F238E27FC236}">
                <a16:creationId xmlns:a16="http://schemas.microsoft.com/office/drawing/2014/main" id="{A0EA0FF7-C2BB-E786-A49D-2E4FF214D6F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842B8B3-D8DA-B409-D951-5233D3788A28}"/>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286908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08490B-CEF2-DA6A-9280-0AD73FB683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D48948F-3807-CACD-08F8-F9F1EC221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37B63ABC-A089-E6B9-A89F-C9DBF74A52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B3D8C08-63B0-C876-5D5D-809CFA01BADE}"/>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6" name="Tijdelijke aanduiding voor voettekst 5">
            <a:extLst>
              <a:ext uri="{FF2B5EF4-FFF2-40B4-BE49-F238E27FC236}">
                <a16:creationId xmlns:a16="http://schemas.microsoft.com/office/drawing/2014/main" id="{52237B06-1171-F4FB-C70C-EB6816DDFD3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6C47ED7-3099-B843-DB4C-85C1BBA5E45C}"/>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992158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58FFA-6D42-6B4C-D05F-E34299C44CC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B86B8D7-2B00-C5D9-6232-783FF62CF0F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D6A69FC-96E0-866D-EF5A-2E9504BAB405}"/>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415D5A0D-E713-A9F3-8342-7D70A565D36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13840CD-DBCB-0972-CDA9-F928C02FBBDE}"/>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3150253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F4BA800-EA78-8A81-36FB-0066DE8E3E0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5EE4475-8B4C-B568-1169-F4B40895DAD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51203BC-DED7-C382-E77A-87A0D9737F13}"/>
              </a:ext>
            </a:extLst>
          </p:cNvPr>
          <p:cNvSpPr>
            <a:spLocks noGrp="1"/>
          </p:cNvSpPr>
          <p:nvPr>
            <p:ph type="dt" sz="half" idx="10"/>
          </p:nvPr>
        </p:nvSpPr>
        <p:spPr/>
        <p:txBody>
          <a:body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079E7D4D-74B5-01B1-053E-A855086AE0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FB00DAE-A21A-554C-0296-47D861CBD2BA}"/>
              </a:ext>
            </a:extLst>
          </p:cNvPr>
          <p:cNvSpPr>
            <a:spLocks noGrp="1"/>
          </p:cNvSpPr>
          <p:nvPr>
            <p:ph type="sldNum" sz="quarter" idx="12"/>
          </p:nvPr>
        </p:nvSpPr>
        <p:spPr/>
        <p:txBody>
          <a:bodyPr/>
          <a:lstStyle/>
          <a:p>
            <a:fld id="{2821FEEF-0396-43BC-8D2E-C65F4EA405A4}" type="slidenum">
              <a:rPr lang="nl-NL" smtClean="0"/>
              <a:t>‹nr.›</a:t>
            </a:fld>
            <a:endParaRPr lang="nl-NL"/>
          </a:p>
        </p:txBody>
      </p:sp>
    </p:spTree>
    <p:extLst>
      <p:ext uri="{BB962C8B-B14F-4D97-AF65-F5344CB8AC3E}">
        <p14:creationId xmlns:p14="http://schemas.microsoft.com/office/powerpoint/2010/main" val="1018420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4EC5CC2-DB5B-67B9-9F80-8CD8F69003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F5C354B-7F4F-D24E-B87C-E915E7AC7D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9DC53E5-7D91-7D96-2113-99F78A1C39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709209-24DB-44D8-A3C2-26B4F038FFBA}" type="datetimeFigureOut">
              <a:rPr lang="nl-NL" smtClean="0"/>
              <a:t>27-8-2024</a:t>
            </a:fld>
            <a:endParaRPr lang="nl-NL"/>
          </a:p>
        </p:txBody>
      </p:sp>
      <p:sp>
        <p:nvSpPr>
          <p:cNvPr id="5" name="Tijdelijke aanduiding voor voettekst 4">
            <a:extLst>
              <a:ext uri="{FF2B5EF4-FFF2-40B4-BE49-F238E27FC236}">
                <a16:creationId xmlns:a16="http://schemas.microsoft.com/office/drawing/2014/main" id="{61A58E04-8EFD-FA79-F8E5-290E3E84F7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4C8BA621-1D86-22F9-4F20-D08DED402A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21FEEF-0396-43BC-8D2E-C65F4EA405A4}" type="slidenum">
              <a:rPr lang="nl-NL" smtClean="0"/>
              <a:t>‹nr.›</a:t>
            </a:fld>
            <a:endParaRPr lang="nl-NL"/>
          </a:p>
        </p:txBody>
      </p:sp>
    </p:spTree>
    <p:extLst>
      <p:ext uri="{BB962C8B-B14F-4D97-AF65-F5344CB8AC3E}">
        <p14:creationId xmlns:p14="http://schemas.microsoft.com/office/powerpoint/2010/main" val="691681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iteratuurgeschiedenis.org/schrijvers/andreas-burni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literatuurgeschiedenis.org/20e-eeuw/de-tweede-wereldoorlog-in-de-literatuu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literatuurgeschiedenis.org/20e-eeuw/de-tweede-wereldoorlog-in-de-literatuu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913EF3-A9E9-0144-B3BD-AEAF57A7F699}"/>
              </a:ext>
            </a:extLst>
          </p:cNvPr>
          <p:cNvSpPr>
            <a:spLocks noGrp="1"/>
          </p:cNvSpPr>
          <p:nvPr>
            <p:ph type="ctrTitle"/>
          </p:nvPr>
        </p:nvSpPr>
        <p:spPr/>
        <p:txBody>
          <a:bodyPr/>
          <a:lstStyle/>
          <a:p>
            <a:r>
              <a:rPr lang="nl-NL" dirty="0"/>
              <a:t>Lessenreeks </a:t>
            </a:r>
            <a:r>
              <a:rPr lang="nl-NL" i="1" dirty="0"/>
              <a:t>Het Jongensuur</a:t>
            </a:r>
          </a:p>
        </p:txBody>
      </p:sp>
      <p:sp>
        <p:nvSpPr>
          <p:cNvPr id="3" name="Ondertitel 2">
            <a:extLst>
              <a:ext uri="{FF2B5EF4-FFF2-40B4-BE49-F238E27FC236}">
                <a16:creationId xmlns:a16="http://schemas.microsoft.com/office/drawing/2014/main" id="{0A8E4F89-09DC-1D3D-28D3-E6BEFEE75A3B}"/>
              </a:ext>
            </a:extLst>
          </p:cNvPr>
          <p:cNvSpPr>
            <a:spLocks noGrp="1"/>
          </p:cNvSpPr>
          <p:nvPr>
            <p:ph type="subTitle" idx="1"/>
          </p:nvPr>
        </p:nvSpPr>
        <p:spPr/>
        <p:txBody>
          <a:bodyPr/>
          <a:lstStyle/>
          <a:p>
            <a:endParaRPr lang="nl-NL" dirty="0"/>
          </a:p>
        </p:txBody>
      </p:sp>
    </p:spTree>
    <p:extLst>
      <p:ext uri="{BB962C8B-B14F-4D97-AF65-F5344CB8AC3E}">
        <p14:creationId xmlns:p14="http://schemas.microsoft.com/office/powerpoint/2010/main" val="2775613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EA5D17-3C51-CC30-9873-D7326360689A}"/>
              </a:ext>
            </a:extLst>
          </p:cNvPr>
          <p:cNvSpPr>
            <a:spLocks noGrp="1"/>
          </p:cNvSpPr>
          <p:nvPr>
            <p:ph type="title"/>
          </p:nvPr>
        </p:nvSpPr>
        <p:spPr/>
        <p:txBody>
          <a:bodyPr/>
          <a:lstStyle/>
          <a:p>
            <a:r>
              <a:rPr lang="nl-NL" dirty="0"/>
              <a:t>Les 1</a:t>
            </a:r>
          </a:p>
        </p:txBody>
      </p:sp>
      <p:sp>
        <p:nvSpPr>
          <p:cNvPr id="3" name="Tijdelijke aanduiding voor inhoud 2">
            <a:extLst>
              <a:ext uri="{FF2B5EF4-FFF2-40B4-BE49-F238E27FC236}">
                <a16:creationId xmlns:a16="http://schemas.microsoft.com/office/drawing/2014/main" id="{C5134AB4-E485-6A2F-E1A9-AC473BEF1096}"/>
              </a:ext>
            </a:extLst>
          </p:cNvPr>
          <p:cNvSpPr>
            <a:spLocks noGrp="1"/>
          </p:cNvSpPr>
          <p:nvPr>
            <p:ph idx="1"/>
          </p:nvPr>
        </p:nvSpPr>
        <p:spPr/>
        <p:txBody>
          <a:bodyPr/>
          <a:lstStyle/>
          <a:p>
            <a:pPr marL="0" indent="0">
              <a:buNone/>
            </a:pPr>
            <a:r>
              <a:rPr lang="nl-NL" dirty="0"/>
              <a:t>Wie was Andreas </a:t>
            </a:r>
            <a:r>
              <a:rPr lang="nl-NL" dirty="0" err="1"/>
              <a:t>Burnier</a:t>
            </a:r>
            <a:r>
              <a:rPr lang="nl-NL" dirty="0"/>
              <a:t>? </a:t>
            </a:r>
          </a:p>
          <a:p>
            <a:pPr marL="0" indent="0">
              <a:buNone/>
            </a:pPr>
            <a:r>
              <a:rPr lang="nl-NL" dirty="0">
                <a:hlinkClick r:id="rId2"/>
              </a:rPr>
              <a:t>Andreas </a:t>
            </a:r>
            <a:r>
              <a:rPr lang="nl-NL" dirty="0" err="1">
                <a:hlinkClick r:id="rId2"/>
              </a:rPr>
              <a:t>Burnier</a:t>
            </a:r>
            <a:r>
              <a:rPr lang="nl-NL" dirty="0">
                <a:hlinkClick r:id="rId2"/>
              </a:rPr>
              <a:t> | Literatuurgeschiedenis</a:t>
            </a:r>
            <a:endParaRPr lang="nl-NL" dirty="0"/>
          </a:p>
          <a:p>
            <a:pPr marL="0" indent="0">
              <a:buNone/>
            </a:pPr>
            <a:endParaRPr lang="nl-NL" dirty="0"/>
          </a:p>
          <a:p>
            <a:pPr marL="0" indent="0">
              <a:buNone/>
            </a:pPr>
            <a:r>
              <a:rPr lang="nl-NL" dirty="0"/>
              <a:t>Introductie van de auteur en de novelle </a:t>
            </a:r>
            <a:r>
              <a:rPr lang="nl-NL" i="1" dirty="0"/>
              <a:t>Het Jongensuur</a:t>
            </a:r>
          </a:p>
          <a:p>
            <a:pPr marL="0" indent="0">
              <a:buNone/>
            </a:pPr>
            <a:endParaRPr lang="nl-NL" i="1" dirty="0"/>
          </a:p>
          <a:p>
            <a:pPr marL="0" indent="0">
              <a:buNone/>
            </a:pPr>
            <a:r>
              <a:rPr lang="nl-NL" dirty="0"/>
              <a:t>Voorlezen </a:t>
            </a:r>
            <a:r>
              <a:rPr lang="nl-NL" i="1" dirty="0"/>
              <a:t>Het Jongensuur </a:t>
            </a:r>
            <a:r>
              <a:rPr lang="nl-NL" dirty="0"/>
              <a:t>H1 Lichtstad 1945</a:t>
            </a:r>
          </a:p>
        </p:txBody>
      </p:sp>
    </p:spTree>
    <p:extLst>
      <p:ext uri="{BB962C8B-B14F-4D97-AF65-F5344CB8AC3E}">
        <p14:creationId xmlns:p14="http://schemas.microsoft.com/office/powerpoint/2010/main" val="4240324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17C67D-983D-5466-3EE1-E0A9EB91074C}"/>
              </a:ext>
            </a:extLst>
          </p:cNvPr>
          <p:cNvSpPr>
            <a:spLocks noGrp="1"/>
          </p:cNvSpPr>
          <p:nvPr>
            <p:ph type="title"/>
          </p:nvPr>
        </p:nvSpPr>
        <p:spPr>
          <a:xfrm>
            <a:off x="838201" y="365125"/>
            <a:ext cx="5251316" cy="1807305"/>
          </a:xfrm>
        </p:spPr>
        <p:txBody>
          <a:bodyPr>
            <a:normAutofit/>
          </a:bodyPr>
          <a:lstStyle/>
          <a:p>
            <a:r>
              <a:rPr lang="nl-NL" dirty="0"/>
              <a:t>Wie was Andreas </a:t>
            </a:r>
            <a:r>
              <a:rPr lang="nl-NL" dirty="0" err="1"/>
              <a:t>Burnier</a:t>
            </a:r>
            <a:r>
              <a:rPr lang="nl-NL" dirty="0"/>
              <a:t>?</a:t>
            </a:r>
          </a:p>
        </p:txBody>
      </p:sp>
      <p:sp>
        <p:nvSpPr>
          <p:cNvPr id="3" name="Tijdelijke aanduiding voor inhoud 2">
            <a:extLst>
              <a:ext uri="{FF2B5EF4-FFF2-40B4-BE49-F238E27FC236}">
                <a16:creationId xmlns:a16="http://schemas.microsoft.com/office/drawing/2014/main" id="{D134BBA3-F684-B3C4-6361-063E076A95D6}"/>
              </a:ext>
            </a:extLst>
          </p:cNvPr>
          <p:cNvSpPr>
            <a:spLocks noGrp="1"/>
          </p:cNvSpPr>
          <p:nvPr>
            <p:ph idx="1"/>
          </p:nvPr>
        </p:nvSpPr>
        <p:spPr>
          <a:xfrm>
            <a:off x="838200" y="2333297"/>
            <a:ext cx="4619621" cy="3843666"/>
          </a:xfrm>
        </p:spPr>
        <p:txBody>
          <a:bodyPr>
            <a:normAutofit/>
          </a:bodyPr>
          <a:lstStyle/>
          <a:p>
            <a:r>
              <a:rPr lang="nl-NL" sz="2000"/>
              <a:t>Catharina Irma Dessaur, ‘Irma’</a:t>
            </a:r>
          </a:p>
          <a:p>
            <a:r>
              <a:rPr lang="nl-NL" sz="2000"/>
              <a:t>Ronnie van Dijk</a:t>
            </a:r>
          </a:p>
          <a:p>
            <a:r>
              <a:rPr lang="nl-NL" sz="2000"/>
              <a:t>Reinier</a:t>
            </a:r>
          </a:p>
          <a:p>
            <a:r>
              <a:rPr lang="nl-NL" sz="2000"/>
              <a:t>C.I. (Ronnie) Dessaur, hoogleraar Criminologie</a:t>
            </a:r>
          </a:p>
          <a:p>
            <a:r>
              <a:rPr lang="nl-NL" sz="2000"/>
              <a:t>Atara </a:t>
            </a:r>
          </a:p>
          <a:p>
            <a:endParaRPr lang="nl-NL" sz="2000"/>
          </a:p>
          <a:p>
            <a:endParaRPr lang="nl-NL" sz="2000"/>
          </a:p>
        </p:txBody>
      </p:sp>
      <p:pic>
        <p:nvPicPr>
          <p:cNvPr id="1026" name="Picture 2" descr="Overzicht afbeelding">
            <a:extLst>
              <a:ext uri="{FF2B5EF4-FFF2-40B4-BE49-F238E27FC236}">
                <a16:creationId xmlns:a16="http://schemas.microsoft.com/office/drawing/2014/main" id="{AA3B2A65-0925-2789-8BA6-40CC28508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386" r="-1" b="1284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931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D43323-6240-4F14-CBD1-9553E63F03DF}"/>
              </a:ext>
            </a:extLst>
          </p:cNvPr>
          <p:cNvSpPr>
            <a:spLocks noGrp="1"/>
          </p:cNvSpPr>
          <p:nvPr>
            <p:ph type="title"/>
          </p:nvPr>
        </p:nvSpPr>
        <p:spPr/>
        <p:txBody>
          <a:bodyPr/>
          <a:lstStyle/>
          <a:p>
            <a:r>
              <a:rPr lang="nl-NL" dirty="0"/>
              <a:t>Een werkelijk eigen naam</a:t>
            </a:r>
          </a:p>
        </p:txBody>
      </p:sp>
      <p:sp>
        <p:nvSpPr>
          <p:cNvPr id="3" name="Tijdelijke aanduiding voor inhoud 2">
            <a:extLst>
              <a:ext uri="{FF2B5EF4-FFF2-40B4-BE49-F238E27FC236}">
                <a16:creationId xmlns:a16="http://schemas.microsoft.com/office/drawing/2014/main" id="{7B901C3A-BEDA-A7D8-1C91-3A94782B9EA5}"/>
              </a:ext>
            </a:extLst>
          </p:cNvPr>
          <p:cNvSpPr>
            <a:spLocks noGrp="1"/>
          </p:cNvSpPr>
          <p:nvPr>
            <p:ph idx="1"/>
          </p:nvPr>
        </p:nvSpPr>
        <p:spPr/>
        <p:txBody>
          <a:bodyPr/>
          <a:lstStyle/>
          <a:p>
            <a:pPr marL="0" indent="0">
              <a:buNone/>
            </a:pPr>
            <a:r>
              <a:rPr lang="nl-NL" dirty="0"/>
              <a:t>‘De afwezigheid van een werkelijk eigen naam, het verlies van mijn eigen naam heeft sinds de oorlog een grote rol gespeeld in mijn leven.’ </a:t>
            </a:r>
          </a:p>
          <a:p>
            <a:pPr marL="0" indent="0">
              <a:buNone/>
            </a:pPr>
            <a:endParaRPr lang="nl-NL" dirty="0"/>
          </a:p>
          <a:p>
            <a:pPr marL="0" indent="0">
              <a:buNone/>
            </a:pPr>
            <a:r>
              <a:rPr lang="nl-NL" dirty="0"/>
              <a:t>Bron: Essay: ‘Waar kan men de oude namen vinden? Wie kent de naam die mij verliet?’ </a:t>
            </a:r>
          </a:p>
        </p:txBody>
      </p:sp>
    </p:spTree>
    <p:extLst>
      <p:ext uri="{BB962C8B-B14F-4D97-AF65-F5344CB8AC3E}">
        <p14:creationId xmlns:p14="http://schemas.microsoft.com/office/powerpoint/2010/main" val="277457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7889C-8123-26BF-2432-E596FE7DC0EC}"/>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1807B173-0E9E-ED4F-8626-9B39C33D6803}"/>
              </a:ext>
            </a:extLst>
          </p:cNvPr>
          <p:cNvSpPr>
            <a:spLocks noGrp="1"/>
          </p:cNvSpPr>
          <p:nvPr>
            <p:ph idx="1"/>
          </p:nvPr>
        </p:nvSpPr>
        <p:spPr/>
        <p:txBody>
          <a:bodyPr>
            <a:normAutofit fontScale="92500" lnSpcReduction="10000"/>
          </a:bodyPr>
          <a:lstStyle/>
          <a:p>
            <a:pPr marL="0" indent="0">
              <a:buNone/>
            </a:pPr>
            <a:r>
              <a:rPr lang="nl-NL" dirty="0"/>
              <a:t>Wie zal de nacht in strikken binden?</a:t>
            </a:r>
            <a:br>
              <a:rPr lang="nl-NL" dirty="0"/>
            </a:br>
            <a:r>
              <a:rPr lang="nl-NL" dirty="0"/>
              <a:t>Je naam heb ik nog niet vergeten,</a:t>
            </a:r>
            <a:br>
              <a:rPr lang="nl-NL" dirty="0"/>
            </a:br>
            <a:r>
              <a:rPr lang="nl-NL" dirty="0"/>
              <a:t>maar op het zachte weefgetouw geweven,</a:t>
            </a:r>
            <a:br>
              <a:rPr lang="nl-NL" dirty="0"/>
            </a:br>
            <a:r>
              <a:rPr lang="nl-NL" dirty="0"/>
              <a:t>zoals een roos bloeit in de wind.</a:t>
            </a:r>
            <a:br>
              <a:rPr lang="nl-NL" dirty="0"/>
            </a:br>
            <a:r>
              <a:rPr lang="nl-NL" dirty="0"/>
              <a:t>Ik heb je naam goed opgeschreven</a:t>
            </a:r>
            <a:br>
              <a:rPr lang="nl-NL" dirty="0"/>
            </a:br>
            <a:r>
              <a:rPr lang="nl-NL" dirty="0"/>
              <a:t>aan een wit papier gehangen</a:t>
            </a:r>
            <a:br>
              <a:rPr lang="nl-NL" dirty="0"/>
            </a:br>
            <a:r>
              <a:rPr lang="nl-NL" dirty="0"/>
              <a:t>waar kinderen mee spelen kunnen,</a:t>
            </a:r>
            <a:br>
              <a:rPr lang="nl-NL" dirty="0"/>
            </a:br>
            <a:r>
              <a:rPr lang="nl-NL" dirty="0"/>
              <a:t>zodat je naam in hun verlangen</a:t>
            </a:r>
            <a:br>
              <a:rPr lang="nl-NL" dirty="0"/>
            </a:br>
            <a:r>
              <a:rPr lang="nl-NL" dirty="0"/>
              <a:t>bewaard zal blijven voor de wind.</a:t>
            </a:r>
            <a:br>
              <a:rPr lang="nl-NL" dirty="0"/>
            </a:br>
            <a:r>
              <a:rPr lang="nl-NL" dirty="0"/>
              <a:t>De slanke dansen van verdriet</a:t>
            </a:r>
            <a:br>
              <a:rPr lang="nl-NL" dirty="0"/>
            </a:br>
            <a:r>
              <a:rPr lang="nl-NL" dirty="0"/>
              <a:t>heb ik ‘s nachts op het plein gedanst</a:t>
            </a:r>
            <a:br>
              <a:rPr lang="nl-NL" dirty="0"/>
            </a:br>
            <a:r>
              <a:rPr lang="nl-NL" dirty="0"/>
              <a:t>de zee, de sterren en het strand,</a:t>
            </a:r>
            <a:br>
              <a:rPr lang="nl-NL" dirty="0"/>
            </a:br>
            <a:r>
              <a:rPr lang="nl-NL" dirty="0"/>
              <a:t>zijn weggegleden uit mijn hand.</a:t>
            </a:r>
          </a:p>
        </p:txBody>
      </p:sp>
    </p:spTree>
    <p:extLst>
      <p:ext uri="{BB962C8B-B14F-4D97-AF65-F5344CB8AC3E}">
        <p14:creationId xmlns:p14="http://schemas.microsoft.com/office/powerpoint/2010/main" val="28969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B65EBF-1981-B2AD-6A9A-2F918AF55E4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E41C9D6-DD2D-1094-4970-AE2149863716}"/>
              </a:ext>
            </a:extLst>
          </p:cNvPr>
          <p:cNvSpPr>
            <a:spLocks noGrp="1"/>
          </p:cNvSpPr>
          <p:nvPr>
            <p:ph idx="1"/>
          </p:nvPr>
        </p:nvSpPr>
        <p:spPr/>
        <p:txBody>
          <a:bodyPr/>
          <a:lstStyle/>
          <a:p>
            <a:pPr marL="0" indent="0">
              <a:buNone/>
            </a:pPr>
            <a:r>
              <a:rPr lang="nl-NL" dirty="0"/>
              <a:t>Maar dansend heb ik onbezonnen,</a:t>
            </a:r>
            <a:br>
              <a:rPr lang="nl-NL" dirty="0"/>
            </a:br>
            <a:r>
              <a:rPr lang="nl-NL" dirty="0"/>
              <a:t>je naam geroepen tot de muren,</a:t>
            </a:r>
            <a:br>
              <a:rPr lang="nl-NL" dirty="0"/>
            </a:br>
            <a:r>
              <a:rPr lang="nl-NL" dirty="0"/>
              <a:t>totdat de huizen binnenst buiten</a:t>
            </a:r>
            <a:br>
              <a:rPr lang="nl-NL" dirty="0"/>
            </a:br>
            <a:r>
              <a:rPr lang="nl-NL" dirty="0"/>
              <a:t>schaterlachten van verdriet.</a:t>
            </a:r>
            <a:br>
              <a:rPr lang="nl-NL" dirty="0"/>
            </a:br>
            <a:r>
              <a:rPr lang="nl-NL" dirty="0"/>
              <a:t>Terwijl ik in mijn dorpen liep,</a:t>
            </a:r>
            <a:br>
              <a:rPr lang="nl-NL" dirty="0"/>
            </a:br>
            <a:r>
              <a:rPr lang="nl-NL" dirty="0"/>
              <a:t>heb ik gevraagd aan de beminden:</a:t>
            </a:r>
            <a:br>
              <a:rPr lang="nl-NL" dirty="0"/>
            </a:br>
            <a:r>
              <a:rPr lang="nl-NL" dirty="0"/>
              <a:t>Waar kan men oude namen vinden?</a:t>
            </a:r>
            <a:br>
              <a:rPr lang="nl-NL" dirty="0"/>
            </a:br>
            <a:r>
              <a:rPr lang="nl-NL" dirty="0"/>
              <a:t>Wie kent de naam die mij verliet?</a:t>
            </a:r>
            <a:br>
              <a:rPr lang="nl-NL" dirty="0"/>
            </a:br>
            <a:r>
              <a:rPr lang="nl-NL" dirty="0"/>
              <a:t>Wie deelt de droom die in mij sliep</a:t>
            </a:r>
            <a:br>
              <a:rPr lang="nl-NL" dirty="0"/>
            </a:br>
            <a:r>
              <a:rPr lang="nl-NL" dirty="0"/>
              <a:t>en zal het hart in bloemen winden?</a:t>
            </a:r>
          </a:p>
        </p:txBody>
      </p:sp>
    </p:spTree>
    <p:extLst>
      <p:ext uri="{BB962C8B-B14F-4D97-AF65-F5344CB8AC3E}">
        <p14:creationId xmlns:p14="http://schemas.microsoft.com/office/powerpoint/2010/main" val="851371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7" name="Arc 205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1E5AD3A-F6CE-57C6-53D7-0EFBAA4A5288}"/>
              </a:ext>
            </a:extLst>
          </p:cNvPr>
          <p:cNvSpPr>
            <a:spLocks noGrp="1"/>
          </p:cNvSpPr>
          <p:nvPr>
            <p:ph type="title"/>
          </p:nvPr>
        </p:nvSpPr>
        <p:spPr>
          <a:xfrm>
            <a:off x="5894962" y="479493"/>
            <a:ext cx="5458838" cy="1325563"/>
          </a:xfrm>
        </p:spPr>
        <p:txBody>
          <a:bodyPr>
            <a:normAutofit/>
          </a:bodyPr>
          <a:lstStyle/>
          <a:p>
            <a:r>
              <a:rPr lang="nl-NL" i="1" dirty="0"/>
              <a:t>Het Jongensuur</a:t>
            </a:r>
          </a:p>
        </p:txBody>
      </p:sp>
      <p:sp>
        <p:nvSpPr>
          <p:cNvPr id="2059" name="Freeform: Shape 205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current-item">
            <a:extLst>
              <a:ext uri="{FF2B5EF4-FFF2-40B4-BE49-F238E27FC236}">
                <a16:creationId xmlns:a16="http://schemas.microsoft.com/office/drawing/2014/main" id="{8CD45C8D-387A-B142-6868-47B935FA88D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6D7EA944-CA1D-DCD8-F536-3A25E9BFFB8C}"/>
              </a:ext>
            </a:extLst>
          </p:cNvPr>
          <p:cNvSpPr>
            <a:spLocks noGrp="1"/>
          </p:cNvSpPr>
          <p:nvPr>
            <p:ph idx="1"/>
          </p:nvPr>
        </p:nvSpPr>
        <p:spPr>
          <a:xfrm>
            <a:off x="5894962" y="1984443"/>
            <a:ext cx="5458838" cy="4192520"/>
          </a:xfrm>
        </p:spPr>
        <p:txBody>
          <a:bodyPr>
            <a:normAutofit/>
          </a:bodyPr>
          <a:lstStyle/>
          <a:p>
            <a:r>
              <a:rPr lang="nl-NL" sz="2600" dirty="0"/>
              <a:t>Autobiografische novelle uit 1969</a:t>
            </a:r>
          </a:p>
          <a:p>
            <a:r>
              <a:rPr lang="nl-NL" sz="2600" dirty="0"/>
              <a:t>Simone, Joods meisje in de onderduik, dat zich gevangen voelt in haar meisjeslichaam en omstandigheden</a:t>
            </a:r>
          </a:p>
          <a:p>
            <a:endParaRPr lang="nl-NL" sz="2600" dirty="0"/>
          </a:p>
          <a:p>
            <a:r>
              <a:rPr lang="nl-NL" sz="2600" dirty="0"/>
              <a:t>Novelle over vrijheid en identiteit, opgroeien, de Tweede Wereldoorlog, de Nederlandse maatschappij in de jaren 40-45.</a:t>
            </a:r>
          </a:p>
        </p:txBody>
      </p:sp>
    </p:spTree>
    <p:extLst>
      <p:ext uri="{BB962C8B-B14F-4D97-AF65-F5344CB8AC3E}">
        <p14:creationId xmlns:p14="http://schemas.microsoft.com/office/powerpoint/2010/main" val="27798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r>
              <a:rPr lang="nl-NL" dirty="0"/>
              <a:t>H1 Lichtstad 1945</a:t>
            </a:r>
          </a:p>
          <a:p>
            <a:endParaRPr lang="nl-NL" dirty="0"/>
          </a:p>
          <a:p>
            <a:r>
              <a:rPr lang="nl-NL" dirty="0"/>
              <a:t>Hoe ziet Simone zichzelf? Hoe ziet de buitenwereld haar?</a:t>
            </a:r>
          </a:p>
        </p:txBody>
      </p:sp>
    </p:spTree>
    <p:extLst>
      <p:ext uri="{BB962C8B-B14F-4D97-AF65-F5344CB8AC3E}">
        <p14:creationId xmlns:p14="http://schemas.microsoft.com/office/powerpoint/2010/main" val="386834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EC979-8721-06A2-D18D-699DCBAF1A50}"/>
              </a:ext>
            </a:extLst>
          </p:cNvPr>
          <p:cNvSpPr>
            <a:spLocks noGrp="1"/>
          </p:cNvSpPr>
          <p:nvPr>
            <p:ph type="title"/>
          </p:nvPr>
        </p:nvSpPr>
        <p:spPr/>
        <p:txBody>
          <a:bodyPr/>
          <a:lstStyle/>
          <a:p>
            <a:r>
              <a:rPr lang="nl-NL" dirty="0"/>
              <a:t>Les 2</a:t>
            </a:r>
          </a:p>
        </p:txBody>
      </p:sp>
      <p:sp>
        <p:nvSpPr>
          <p:cNvPr id="3" name="Tijdelijke aanduiding voor inhoud 2">
            <a:extLst>
              <a:ext uri="{FF2B5EF4-FFF2-40B4-BE49-F238E27FC236}">
                <a16:creationId xmlns:a16="http://schemas.microsoft.com/office/drawing/2014/main" id="{5D3A2343-FC12-9DB8-8F93-CFB40C34DB03}"/>
              </a:ext>
            </a:extLst>
          </p:cNvPr>
          <p:cNvSpPr>
            <a:spLocks noGrp="1"/>
          </p:cNvSpPr>
          <p:nvPr>
            <p:ph idx="1"/>
          </p:nvPr>
        </p:nvSpPr>
        <p:spPr/>
        <p:txBody>
          <a:bodyPr/>
          <a:lstStyle/>
          <a:p>
            <a:r>
              <a:rPr lang="nl-NL" dirty="0"/>
              <a:t>Gedicht + terugblik vorige les</a:t>
            </a:r>
          </a:p>
          <a:p>
            <a:r>
              <a:rPr lang="nl-NL" dirty="0"/>
              <a:t>Introductie thema 1: Gender en identiteit</a:t>
            </a:r>
          </a:p>
          <a:p>
            <a:r>
              <a:rPr lang="nl-NL" dirty="0"/>
              <a:t>Boekgesprek in groepjes over thema 1</a:t>
            </a:r>
          </a:p>
        </p:txBody>
      </p:sp>
    </p:spTree>
    <p:extLst>
      <p:ext uri="{BB962C8B-B14F-4D97-AF65-F5344CB8AC3E}">
        <p14:creationId xmlns:p14="http://schemas.microsoft.com/office/powerpoint/2010/main" val="214934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E44BB9-8D52-AE39-252B-F67EDC3F38B8}"/>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34A038A9-31C5-D0C9-D019-9DFCDB202CCE}"/>
              </a:ext>
            </a:extLst>
          </p:cNvPr>
          <p:cNvSpPr>
            <a:spLocks noGrp="1"/>
          </p:cNvSpPr>
          <p:nvPr>
            <p:ph idx="1"/>
          </p:nvPr>
        </p:nvSpPr>
        <p:spPr/>
        <p:txBody>
          <a:bodyPr>
            <a:normAutofit fontScale="85000" lnSpcReduction="20000"/>
          </a:bodyPr>
          <a:lstStyle/>
          <a:p>
            <a:pPr marL="0" indent="0">
              <a:buNone/>
            </a:pPr>
            <a:r>
              <a:rPr lang="nl-NL" dirty="0"/>
              <a:t>mijn moeder is mijn naam vergeten,</a:t>
            </a:r>
          </a:p>
          <a:p>
            <a:pPr marL="0" indent="0">
              <a:buNone/>
            </a:pPr>
            <a:r>
              <a:rPr lang="nl-NL" dirty="0"/>
              <a:t>mijn kind weet nog niet hoe ik heet.</a:t>
            </a:r>
          </a:p>
          <a:p>
            <a:pPr marL="0" indent="0">
              <a:buNone/>
            </a:pPr>
            <a:r>
              <a:rPr lang="nl-NL" dirty="0"/>
              <a:t>hoe moet ik mij geborgen weten?</a:t>
            </a:r>
          </a:p>
          <a:p>
            <a:pPr marL="0" indent="0">
              <a:buNone/>
            </a:pPr>
            <a:r>
              <a:rPr lang="nl-NL" dirty="0"/>
              <a:t>–</a:t>
            </a:r>
          </a:p>
          <a:p>
            <a:pPr marL="0" indent="0">
              <a:buNone/>
            </a:pPr>
            <a:r>
              <a:rPr lang="nl-NL" dirty="0"/>
              <a:t>noem mij, bevestig mijn bestaan,</a:t>
            </a:r>
          </a:p>
          <a:p>
            <a:pPr marL="0" indent="0">
              <a:buNone/>
            </a:pPr>
            <a:r>
              <a:rPr lang="nl-NL" dirty="0"/>
              <a:t>laat mijn naam zijn als een keten.</a:t>
            </a:r>
          </a:p>
          <a:p>
            <a:pPr marL="0" indent="0">
              <a:buNone/>
            </a:pPr>
            <a:r>
              <a:rPr lang="nl-NL" dirty="0"/>
              <a:t>noem mij, noem mij, spreek mij aan,</a:t>
            </a:r>
          </a:p>
          <a:p>
            <a:pPr marL="0" indent="0">
              <a:buNone/>
            </a:pPr>
            <a:r>
              <a:rPr lang="nl-NL" dirty="0"/>
              <a:t>o, noem mij bij mijn diepste naam.</a:t>
            </a:r>
          </a:p>
          <a:p>
            <a:pPr marL="0" indent="0">
              <a:buNone/>
            </a:pPr>
            <a:r>
              <a:rPr lang="nl-NL" dirty="0"/>
              <a:t>–</a:t>
            </a:r>
          </a:p>
          <a:p>
            <a:pPr marL="0" indent="0">
              <a:buNone/>
            </a:pPr>
            <a:r>
              <a:rPr lang="nl-NL" dirty="0"/>
              <a:t>voor wie ik liefheb, wil ik heten.</a:t>
            </a:r>
            <a:br>
              <a:rPr lang="nl-NL" dirty="0"/>
            </a:br>
            <a:br>
              <a:rPr lang="nl-NL" dirty="0"/>
            </a:br>
            <a:r>
              <a:rPr lang="nl-NL" dirty="0"/>
              <a:t>Neeltje Maria Min</a:t>
            </a:r>
          </a:p>
        </p:txBody>
      </p:sp>
    </p:spTree>
    <p:extLst>
      <p:ext uri="{BB962C8B-B14F-4D97-AF65-F5344CB8AC3E}">
        <p14:creationId xmlns:p14="http://schemas.microsoft.com/office/powerpoint/2010/main" val="3152779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012407-B79E-151A-BC98-3BEFA6795D9A}"/>
              </a:ext>
            </a:extLst>
          </p:cNvPr>
          <p:cNvSpPr>
            <a:spLocks noGrp="1"/>
          </p:cNvSpPr>
          <p:nvPr>
            <p:ph type="title"/>
          </p:nvPr>
        </p:nvSpPr>
        <p:spPr/>
        <p:txBody>
          <a:bodyPr/>
          <a:lstStyle/>
          <a:p>
            <a:r>
              <a:rPr lang="nl-NL" dirty="0"/>
              <a:t>Thema 1: Gender en identiteit</a:t>
            </a:r>
          </a:p>
        </p:txBody>
      </p:sp>
      <p:sp>
        <p:nvSpPr>
          <p:cNvPr id="3" name="Tijdelijke aanduiding voor inhoud 2">
            <a:extLst>
              <a:ext uri="{FF2B5EF4-FFF2-40B4-BE49-F238E27FC236}">
                <a16:creationId xmlns:a16="http://schemas.microsoft.com/office/drawing/2014/main" id="{47A305D2-985E-5336-F5FC-4DF29C437AFD}"/>
              </a:ext>
            </a:extLst>
          </p:cNvPr>
          <p:cNvSpPr>
            <a:spLocks noGrp="1"/>
          </p:cNvSpPr>
          <p:nvPr>
            <p:ph idx="1"/>
          </p:nvPr>
        </p:nvSpPr>
        <p:spPr/>
        <p:txBody>
          <a:bodyPr>
            <a:normAutofit fontScale="92500" lnSpcReduction="10000"/>
          </a:bodyPr>
          <a:lstStyle/>
          <a:p>
            <a:pPr marL="0" indent="0">
              <a:buNone/>
            </a:pPr>
            <a:r>
              <a:rPr lang="nl-NL" b="1" dirty="0"/>
              <a:t>Vrijheid</a:t>
            </a:r>
            <a:r>
              <a:rPr lang="nl-NL" dirty="0"/>
              <a:t> en </a:t>
            </a:r>
            <a:r>
              <a:rPr lang="nl-NL" b="1" dirty="0"/>
              <a:t>identiteit</a:t>
            </a:r>
            <a:r>
              <a:rPr lang="nl-NL" dirty="0"/>
              <a:t> zijn centrale thema’s in Het jongensuur. Het boek geeft je een indruk van de vrijheidsberoving van joden en andere onderduikers tijdens de Duitse bezetting. Tegelijkertijd zet het verhaal je aan het denken over de vrijheid om te mogen zijn wie je bent. Vrijheid is, oorlog of niet, niet vanzelfsprekend, bijvoorbeeld omdat iemand zich jongen voelt maar als meisje gezien wordt, of andersom. Tegenwoordig gebruiken we het woord ‘transgender’ voor mensen met deze ervaring. Voor een transgender jongen als Simone was het tachtig jaar geleden heel moeilijk om als jongen geaccepteerd te worden. Daarbij speelde een rol dat jongens en meisjes niet dezelfde kansen kregen. Hoe is dat nu? En hoe is het voor jou om te lezen over Simones ervaringen in de oorlog? Daarover gaan jullie in discussie.</a:t>
            </a:r>
          </a:p>
        </p:txBody>
      </p:sp>
    </p:spTree>
    <p:extLst>
      <p:ext uri="{BB962C8B-B14F-4D97-AF65-F5344CB8AC3E}">
        <p14:creationId xmlns:p14="http://schemas.microsoft.com/office/powerpoint/2010/main" val="379110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B643C-9A9B-9D89-1F0A-4ECDFE870FAD}"/>
              </a:ext>
            </a:extLst>
          </p:cNvPr>
          <p:cNvSpPr>
            <a:spLocks noGrp="1"/>
          </p:cNvSpPr>
          <p:nvPr>
            <p:ph type="title"/>
          </p:nvPr>
        </p:nvSpPr>
        <p:spPr/>
        <p:txBody>
          <a:bodyPr/>
          <a:lstStyle/>
          <a:p>
            <a:r>
              <a:rPr lang="nl-NL" dirty="0"/>
              <a:t>Kernbegrippen thema gender en identiteit</a:t>
            </a:r>
          </a:p>
        </p:txBody>
      </p:sp>
      <p:pic>
        <p:nvPicPr>
          <p:cNvPr id="5" name="Tijdelijke aanduiding voor inhoud 4">
            <a:extLst>
              <a:ext uri="{FF2B5EF4-FFF2-40B4-BE49-F238E27FC236}">
                <a16:creationId xmlns:a16="http://schemas.microsoft.com/office/drawing/2014/main" id="{4BE23899-4FAA-4083-2481-630AE28BF6BD}"/>
              </a:ext>
            </a:extLst>
          </p:cNvPr>
          <p:cNvPicPr>
            <a:picLocks noGrp="1" noChangeAspect="1"/>
          </p:cNvPicPr>
          <p:nvPr>
            <p:ph idx="1"/>
          </p:nvPr>
        </p:nvPicPr>
        <p:blipFill>
          <a:blip r:embed="rId2"/>
          <a:stretch>
            <a:fillRect/>
          </a:stretch>
        </p:blipFill>
        <p:spPr>
          <a:xfrm>
            <a:off x="638525" y="1539116"/>
            <a:ext cx="9738852" cy="4953759"/>
          </a:xfrm>
        </p:spPr>
      </p:pic>
    </p:spTree>
    <p:extLst>
      <p:ext uri="{BB962C8B-B14F-4D97-AF65-F5344CB8AC3E}">
        <p14:creationId xmlns:p14="http://schemas.microsoft.com/office/powerpoint/2010/main" val="101998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555FB-E91C-189E-9B94-3BD719229882}"/>
              </a:ext>
            </a:extLst>
          </p:cNvPr>
          <p:cNvSpPr>
            <a:spLocks noGrp="1"/>
          </p:cNvSpPr>
          <p:nvPr>
            <p:ph type="title"/>
          </p:nvPr>
        </p:nvSpPr>
        <p:spPr/>
        <p:txBody>
          <a:bodyPr/>
          <a:lstStyle/>
          <a:p>
            <a:r>
              <a:rPr lang="nl-NL" dirty="0"/>
              <a:t>Boekgesprek</a:t>
            </a:r>
          </a:p>
        </p:txBody>
      </p:sp>
      <p:sp>
        <p:nvSpPr>
          <p:cNvPr id="3" name="Tijdelijke aanduiding voor inhoud 2">
            <a:extLst>
              <a:ext uri="{FF2B5EF4-FFF2-40B4-BE49-F238E27FC236}">
                <a16:creationId xmlns:a16="http://schemas.microsoft.com/office/drawing/2014/main" id="{051D4CE2-3CBD-CF2E-C7A0-CF3B4D214514}"/>
              </a:ext>
            </a:extLst>
          </p:cNvPr>
          <p:cNvSpPr>
            <a:spLocks noGrp="1"/>
          </p:cNvSpPr>
          <p:nvPr>
            <p:ph idx="1"/>
          </p:nvPr>
        </p:nvSpPr>
        <p:spPr/>
        <p:txBody>
          <a:bodyPr/>
          <a:lstStyle/>
          <a:p>
            <a:r>
              <a:rPr lang="nl-NL" dirty="0"/>
              <a:t>Vorm groepjes van vier en pak jullie exemplaar van </a:t>
            </a:r>
            <a:r>
              <a:rPr lang="nl-NL" i="1" dirty="0"/>
              <a:t>Het Jongensuur </a:t>
            </a:r>
            <a:r>
              <a:rPr lang="nl-NL" dirty="0"/>
              <a:t>erbij. </a:t>
            </a:r>
          </a:p>
          <a:p>
            <a:pPr marL="0" indent="0">
              <a:buNone/>
            </a:pPr>
            <a:endParaRPr lang="nl-NL" dirty="0"/>
          </a:p>
          <a:p>
            <a:r>
              <a:rPr lang="nl-NL" dirty="0"/>
              <a:t>De docent wijst een gespreksleider aan. De rol van de gespreksleider is om te zorgen dat iedereen aan het woord komt. </a:t>
            </a:r>
          </a:p>
          <a:p>
            <a:endParaRPr lang="nl-NL" dirty="0"/>
          </a:p>
          <a:p>
            <a:r>
              <a:rPr lang="nl-NL" dirty="0"/>
              <a:t>De docent deelt vragensets uit. Bespreek de vragen stuk voor stuk. De gespreksleider bepaalt wanneer jullie naar een volgende vraag gaan. </a:t>
            </a:r>
          </a:p>
        </p:txBody>
      </p:sp>
    </p:spTree>
    <p:extLst>
      <p:ext uri="{BB962C8B-B14F-4D97-AF65-F5344CB8AC3E}">
        <p14:creationId xmlns:p14="http://schemas.microsoft.com/office/powerpoint/2010/main" val="2531466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81503E-F8CF-33E9-BEBB-5AC890EC96B1}"/>
              </a:ext>
            </a:extLst>
          </p:cNvPr>
          <p:cNvSpPr>
            <a:spLocks noGrp="1"/>
          </p:cNvSpPr>
          <p:nvPr>
            <p:ph type="title"/>
          </p:nvPr>
        </p:nvSpPr>
        <p:spPr/>
        <p:txBody>
          <a:bodyPr/>
          <a:lstStyle/>
          <a:p>
            <a:r>
              <a:rPr lang="nl-NL" dirty="0"/>
              <a:t>Les 3</a:t>
            </a:r>
          </a:p>
        </p:txBody>
      </p:sp>
      <p:sp>
        <p:nvSpPr>
          <p:cNvPr id="3" name="Tijdelijke aanduiding voor inhoud 2">
            <a:extLst>
              <a:ext uri="{FF2B5EF4-FFF2-40B4-BE49-F238E27FC236}">
                <a16:creationId xmlns:a16="http://schemas.microsoft.com/office/drawing/2014/main" id="{77BF7423-9E9B-A076-77E5-11E6E0B69122}"/>
              </a:ext>
            </a:extLst>
          </p:cNvPr>
          <p:cNvSpPr>
            <a:spLocks noGrp="1"/>
          </p:cNvSpPr>
          <p:nvPr>
            <p:ph idx="1"/>
          </p:nvPr>
        </p:nvSpPr>
        <p:spPr/>
        <p:txBody>
          <a:bodyPr/>
          <a:lstStyle/>
          <a:p>
            <a:r>
              <a:rPr lang="nl-NL" dirty="0"/>
              <a:t>Gedicht</a:t>
            </a:r>
          </a:p>
          <a:p>
            <a:r>
              <a:rPr lang="nl-NL" dirty="0"/>
              <a:t>Introductie thema 2: Tweede Wereldoorlog</a:t>
            </a:r>
          </a:p>
          <a:p>
            <a:r>
              <a:rPr lang="nl-NL" dirty="0"/>
              <a:t>Voorlezen </a:t>
            </a:r>
            <a:r>
              <a:rPr lang="nl-NL" i="1" dirty="0"/>
              <a:t>Het Jongensuur </a:t>
            </a:r>
            <a:r>
              <a:rPr lang="nl-NL" dirty="0"/>
              <a:t>H2 Zanddorp 1944</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355060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F7582B-7FFC-2FB6-5EB4-4000E87255FC}"/>
              </a:ext>
            </a:extLst>
          </p:cNvPr>
          <p:cNvSpPr>
            <a:spLocks noGrp="1"/>
          </p:cNvSpPr>
          <p:nvPr>
            <p:ph type="title"/>
          </p:nvPr>
        </p:nvSpPr>
        <p:spPr>
          <a:xfrm>
            <a:off x="1136397" y="502020"/>
            <a:ext cx="5323715" cy="1642970"/>
          </a:xfrm>
        </p:spPr>
        <p:txBody>
          <a:bodyPr anchor="b">
            <a:normAutofit/>
          </a:bodyPr>
          <a:lstStyle/>
          <a:p>
            <a:r>
              <a:rPr lang="nl-NL" sz="4000" dirty="0"/>
              <a:t>De achttien </a:t>
            </a:r>
            <a:r>
              <a:rPr lang="nl-NL" sz="4000" dirty="0" err="1"/>
              <a:t>dooden</a:t>
            </a:r>
            <a:endParaRPr lang="nl-NL" sz="4000" dirty="0"/>
          </a:p>
        </p:txBody>
      </p:sp>
      <p:sp>
        <p:nvSpPr>
          <p:cNvPr id="3" name="Tijdelijke aanduiding voor inhoud 2">
            <a:extLst>
              <a:ext uri="{FF2B5EF4-FFF2-40B4-BE49-F238E27FC236}">
                <a16:creationId xmlns:a16="http://schemas.microsoft.com/office/drawing/2014/main" id="{C5CCB263-53FB-52FD-6899-3BBAF0D81B2B}"/>
              </a:ext>
            </a:extLst>
          </p:cNvPr>
          <p:cNvSpPr>
            <a:spLocks noGrp="1"/>
          </p:cNvSpPr>
          <p:nvPr>
            <p:ph idx="1"/>
          </p:nvPr>
        </p:nvSpPr>
        <p:spPr>
          <a:xfrm>
            <a:off x="1144923" y="2405894"/>
            <a:ext cx="5315189" cy="3535083"/>
          </a:xfrm>
        </p:spPr>
        <p:txBody>
          <a:bodyPr anchor="t">
            <a:normAutofit/>
          </a:bodyPr>
          <a:lstStyle/>
          <a:p>
            <a:pPr marL="0" indent="0">
              <a:buNone/>
            </a:pPr>
            <a:r>
              <a:rPr lang="nl-NL" sz="2000" dirty="0"/>
              <a:t>Gedicht van Jan Campert uit 1941, gepubliceerd in 1943 in illegale verzetskrant </a:t>
            </a:r>
            <a:r>
              <a:rPr lang="nl-NL" sz="2000" i="1" dirty="0"/>
              <a:t>Het Parool</a:t>
            </a:r>
            <a:endParaRPr lang="nl-NL" sz="2000" dirty="0"/>
          </a:p>
        </p:txBody>
      </p:sp>
      <p:sp>
        <p:nvSpPr>
          <p:cNvPr id="3081" name="Rectangle 308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5" name="Rectangle 308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Rectangle 308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undefined">
            <a:extLst>
              <a:ext uri="{FF2B5EF4-FFF2-40B4-BE49-F238E27FC236}">
                <a16:creationId xmlns:a16="http://schemas.microsoft.com/office/drawing/2014/main" id="{0E928BC1-F23D-CDF7-CE67-4AAC35A3DF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12920" y="909081"/>
            <a:ext cx="3296624" cy="507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9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AFE6BA-9FBD-62AB-836B-ED9982ECBD0C}"/>
              </a:ext>
            </a:extLst>
          </p:cNvPr>
          <p:cNvSpPr>
            <a:spLocks noGrp="1"/>
          </p:cNvSpPr>
          <p:nvPr>
            <p:ph type="title"/>
          </p:nvPr>
        </p:nvSpPr>
        <p:spPr/>
        <p:txBody>
          <a:bodyPr/>
          <a:lstStyle/>
          <a:p>
            <a:r>
              <a:rPr lang="nl-NL" dirty="0"/>
              <a:t>Thema 2: Tweede Wereldoorlog</a:t>
            </a:r>
          </a:p>
        </p:txBody>
      </p:sp>
      <p:sp>
        <p:nvSpPr>
          <p:cNvPr id="3" name="Tijdelijke aanduiding voor inhoud 2">
            <a:extLst>
              <a:ext uri="{FF2B5EF4-FFF2-40B4-BE49-F238E27FC236}">
                <a16:creationId xmlns:a16="http://schemas.microsoft.com/office/drawing/2014/main" id="{3E3B2CD1-44EA-D9BA-08C6-51358C4C1671}"/>
              </a:ext>
            </a:extLst>
          </p:cNvPr>
          <p:cNvSpPr>
            <a:spLocks noGrp="1"/>
          </p:cNvSpPr>
          <p:nvPr>
            <p:ph idx="1"/>
          </p:nvPr>
        </p:nvSpPr>
        <p:spPr/>
        <p:txBody>
          <a:bodyPr/>
          <a:lstStyle/>
          <a:p>
            <a:r>
              <a:rPr lang="nl-NL" dirty="0"/>
              <a:t>Welke (jeugd)boeken, films, series, strips over de Tweede Wereldoorlog hebben jullie gelezen?</a:t>
            </a:r>
          </a:p>
          <a:p>
            <a:endParaRPr lang="nl-NL" dirty="0"/>
          </a:p>
          <a:p>
            <a:r>
              <a:rPr lang="nl-NL" dirty="0"/>
              <a:t>Wat heb je erover geleerd op de basisschool?</a:t>
            </a:r>
          </a:p>
        </p:txBody>
      </p:sp>
    </p:spTree>
    <p:extLst>
      <p:ext uri="{BB962C8B-B14F-4D97-AF65-F5344CB8AC3E}">
        <p14:creationId xmlns:p14="http://schemas.microsoft.com/office/powerpoint/2010/main" val="1330401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731CB-803C-85F3-4B09-44A86FEFEF5E}"/>
              </a:ext>
            </a:extLst>
          </p:cNvPr>
          <p:cNvSpPr>
            <a:spLocks noGrp="1"/>
          </p:cNvSpPr>
          <p:nvPr>
            <p:ph type="title"/>
          </p:nvPr>
        </p:nvSpPr>
        <p:spPr/>
        <p:txBody>
          <a:bodyPr/>
          <a:lstStyle/>
          <a:p>
            <a:r>
              <a:rPr lang="nl-NL" dirty="0"/>
              <a:t>Thema 2: Tweede Wereldoorlog</a:t>
            </a:r>
          </a:p>
        </p:txBody>
      </p:sp>
      <p:sp>
        <p:nvSpPr>
          <p:cNvPr id="3" name="Tijdelijke aanduiding voor inhoud 2">
            <a:extLst>
              <a:ext uri="{FF2B5EF4-FFF2-40B4-BE49-F238E27FC236}">
                <a16:creationId xmlns:a16="http://schemas.microsoft.com/office/drawing/2014/main" id="{7819F3EA-6D56-78EF-72D8-E09AF2F58278}"/>
              </a:ext>
            </a:extLst>
          </p:cNvPr>
          <p:cNvSpPr>
            <a:spLocks noGrp="1"/>
          </p:cNvSpPr>
          <p:nvPr>
            <p:ph idx="1"/>
          </p:nvPr>
        </p:nvSpPr>
        <p:spPr/>
        <p:txBody>
          <a:bodyPr/>
          <a:lstStyle/>
          <a:p>
            <a:r>
              <a:rPr lang="nl-NL" dirty="0"/>
              <a:t>Bekijk het filmpje ‘Europese tragedies’ op de pagina </a:t>
            </a:r>
            <a:r>
              <a:rPr lang="nl-NL" dirty="0">
                <a:hlinkClick r:id="rId2"/>
              </a:rPr>
              <a:t>https://www.literatuurgeschiedenis.org/20e-eeuw/de-tweede-wereldoorlog-in-de-literatuur</a:t>
            </a:r>
            <a:endParaRPr lang="nl-NL" dirty="0"/>
          </a:p>
        </p:txBody>
      </p:sp>
    </p:spTree>
    <p:extLst>
      <p:ext uri="{BB962C8B-B14F-4D97-AF65-F5344CB8AC3E}">
        <p14:creationId xmlns:p14="http://schemas.microsoft.com/office/powerpoint/2010/main" val="497870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r>
              <a:rPr lang="nl-NL" dirty="0"/>
              <a:t>H2 Zanddorp 1944</a:t>
            </a:r>
          </a:p>
          <a:p>
            <a:endParaRPr lang="nl-NL" dirty="0"/>
          </a:p>
          <a:p>
            <a:r>
              <a:rPr lang="nl-NL" dirty="0"/>
              <a:t>Let op de manier waarop de bevrijding beschreven wordt vanuit Simones perspectief. </a:t>
            </a:r>
          </a:p>
        </p:txBody>
      </p:sp>
    </p:spTree>
    <p:extLst>
      <p:ext uri="{BB962C8B-B14F-4D97-AF65-F5344CB8AC3E}">
        <p14:creationId xmlns:p14="http://schemas.microsoft.com/office/powerpoint/2010/main" val="4267259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ECEA5-5191-503C-C17D-6A40CDA4E384}"/>
              </a:ext>
            </a:extLst>
          </p:cNvPr>
          <p:cNvSpPr>
            <a:spLocks noGrp="1"/>
          </p:cNvSpPr>
          <p:nvPr>
            <p:ph type="title"/>
          </p:nvPr>
        </p:nvSpPr>
        <p:spPr/>
        <p:txBody>
          <a:bodyPr/>
          <a:lstStyle/>
          <a:p>
            <a:r>
              <a:rPr lang="nl-NL" dirty="0"/>
              <a:t>Les 4</a:t>
            </a:r>
          </a:p>
        </p:txBody>
      </p:sp>
      <p:sp>
        <p:nvSpPr>
          <p:cNvPr id="3" name="Tijdelijke aanduiding voor inhoud 2">
            <a:extLst>
              <a:ext uri="{FF2B5EF4-FFF2-40B4-BE49-F238E27FC236}">
                <a16:creationId xmlns:a16="http://schemas.microsoft.com/office/drawing/2014/main" id="{19E29269-267E-42A0-317A-EEE5720FCA3F}"/>
              </a:ext>
            </a:extLst>
          </p:cNvPr>
          <p:cNvSpPr>
            <a:spLocks noGrp="1"/>
          </p:cNvSpPr>
          <p:nvPr>
            <p:ph idx="1"/>
          </p:nvPr>
        </p:nvSpPr>
        <p:spPr/>
        <p:txBody>
          <a:bodyPr/>
          <a:lstStyle/>
          <a:p>
            <a:r>
              <a:rPr lang="nl-NL" dirty="0"/>
              <a:t>Gedicht</a:t>
            </a:r>
          </a:p>
          <a:p>
            <a:r>
              <a:rPr lang="nl-NL" dirty="0"/>
              <a:t>Lezen en bespreken: essay ‘De nacht van de bevrijding’ van Andreas </a:t>
            </a:r>
            <a:r>
              <a:rPr lang="nl-NL" dirty="0" err="1"/>
              <a:t>Burnier</a:t>
            </a:r>
            <a:endParaRPr lang="nl-NL" dirty="0"/>
          </a:p>
          <a:p>
            <a:pPr marL="0" indent="0">
              <a:buNone/>
            </a:pPr>
            <a:endParaRPr lang="nl-NL" dirty="0"/>
          </a:p>
          <a:p>
            <a:r>
              <a:rPr lang="nl-NL" dirty="0"/>
              <a:t>Boekgesprek in groepjes over thema 2: Tweede Wereldoorlog</a:t>
            </a:r>
          </a:p>
          <a:p>
            <a:endParaRPr lang="nl-NL" dirty="0"/>
          </a:p>
        </p:txBody>
      </p:sp>
    </p:spTree>
    <p:extLst>
      <p:ext uri="{BB962C8B-B14F-4D97-AF65-F5344CB8AC3E}">
        <p14:creationId xmlns:p14="http://schemas.microsoft.com/office/powerpoint/2010/main" val="743866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01994D-B5AE-6D91-1659-3A85420983AB}"/>
              </a:ext>
            </a:extLst>
          </p:cNvPr>
          <p:cNvSpPr>
            <a:spLocks noGrp="1"/>
          </p:cNvSpPr>
          <p:nvPr>
            <p:ph type="title"/>
          </p:nvPr>
        </p:nvSpPr>
        <p:spPr/>
        <p:txBody>
          <a:bodyPr/>
          <a:lstStyle/>
          <a:p>
            <a:r>
              <a:rPr lang="nl-NL" dirty="0"/>
              <a:t>Gedicht</a:t>
            </a:r>
          </a:p>
        </p:txBody>
      </p:sp>
      <p:sp>
        <p:nvSpPr>
          <p:cNvPr id="3" name="Tijdelijke aanduiding voor inhoud 2">
            <a:extLst>
              <a:ext uri="{FF2B5EF4-FFF2-40B4-BE49-F238E27FC236}">
                <a16:creationId xmlns:a16="http://schemas.microsoft.com/office/drawing/2014/main" id="{2A6696A8-E1CA-4CBE-8A73-41F8F27B57E1}"/>
              </a:ext>
            </a:extLst>
          </p:cNvPr>
          <p:cNvSpPr>
            <a:spLocks noGrp="1"/>
          </p:cNvSpPr>
          <p:nvPr>
            <p:ph idx="1"/>
          </p:nvPr>
        </p:nvSpPr>
        <p:spPr/>
        <p:txBody>
          <a:bodyPr/>
          <a:lstStyle/>
          <a:p>
            <a:pPr marL="0" indent="0">
              <a:buNone/>
            </a:pPr>
            <a:r>
              <a:rPr lang="nl-NL" dirty="0"/>
              <a:t>* Nog invoegen</a:t>
            </a:r>
          </a:p>
        </p:txBody>
      </p:sp>
    </p:spTree>
    <p:extLst>
      <p:ext uri="{BB962C8B-B14F-4D97-AF65-F5344CB8AC3E}">
        <p14:creationId xmlns:p14="http://schemas.microsoft.com/office/powerpoint/2010/main" val="2432278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555FB-E91C-189E-9B94-3BD719229882}"/>
              </a:ext>
            </a:extLst>
          </p:cNvPr>
          <p:cNvSpPr>
            <a:spLocks noGrp="1"/>
          </p:cNvSpPr>
          <p:nvPr>
            <p:ph type="title"/>
          </p:nvPr>
        </p:nvSpPr>
        <p:spPr/>
        <p:txBody>
          <a:bodyPr/>
          <a:lstStyle/>
          <a:p>
            <a:r>
              <a:rPr lang="nl-NL" dirty="0"/>
              <a:t>Boekgesprek</a:t>
            </a:r>
          </a:p>
        </p:txBody>
      </p:sp>
      <p:sp>
        <p:nvSpPr>
          <p:cNvPr id="3" name="Tijdelijke aanduiding voor inhoud 2">
            <a:extLst>
              <a:ext uri="{FF2B5EF4-FFF2-40B4-BE49-F238E27FC236}">
                <a16:creationId xmlns:a16="http://schemas.microsoft.com/office/drawing/2014/main" id="{051D4CE2-3CBD-CF2E-C7A0-CF3B4D214514}"/>
              </a:ext>
            </a:extLst>
          </p:cNvPr>
          <p:cNvSpPr>
            <a:spLocks noGrp="1"/>
          </p:cNvSpPr>
          <p:nvPr>
            <p:ph idx="1"/>
          </p:nvPr>
        </p:nvSpPr>
        <p:spPr/>
        <p:txBody>
          <a:bodyPr/>
          <a:lstStyle/>
          <a:p>
            <a:r>
              <a:rPr lang="nl-NL" dirty="0"/>
              <a:t>Vorm groepjes van vier en pak jullie exemplaar van </a:t>
            </a:r>
            <a:r>
              <a:rPr lang="nl-NL" i="1" dirty="0"/>
              <a:t>Het Jongensuur </a:t>
            </a:r>
            <a:r>
              <a:rPr lang="nl-NL" dirty="0"/>
              <a:t>erbij. </a:t>
            </a:r>
          </a:p>
          <a:p>
            <a:pPr marL="0" indent="0">
              <a:buNone/>
            </a:pPr>
            <a:endParaRPr lang="nl-NL" dirty="0"/>
          </a:p>
          <a:p>
            <a:r>
              <a:rPr lang="nl-NL" dirty="0"/>
              <a:t>De docent wijst een gespreksleider aan. De rol van de gespreksleider is om te zorgen dat iedereen aan het woord komt. </a:t>
            </a:r>
          </a:p>
          <a:p>
            <a:endParaRPr lang="nl-NL" dirty="0"/>
          </a:p>
          <a:p>
            <a:r>
              <a:rPr lang="nl-NL" dirty="0"/>
              <a:t>De docent deelt vragensets uit. Bespreek de vragen stuk voor stuk. De gespreksleider bepaalt wanneer jullie naar een volgende vraag gaan. </a:t>
            </a:r>
          </a:p>
        </p:txBody>
      </p:sp>
    </p:spTree>
    <p:extLst>
      <p:ext uri="{BB962C8B-B14F-4D97-AF65-F5344CB8AC3E}">
        <p14:creationId xmlns:p14="http://schemas.microsoft.com/office/powerpoint/2010/main" val="3646563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42F789-680E-DC7F-067A-25D7EFD63E55}"/>
              </a:ext>
            </a:extLst>
          </p:cNvPr>
          <p:cNvSpPr>
            <a:spLocks noGrp="1"/>
          </p:cNvSpPr>
          <p:nvPr>
            <p:ph type="title"/>
          </p:nvPr>
        </p:nvSpPr>
        <p:spPr/>
        <p:txBody>
          <a:bodyPr/>
          <a:lstStyle/>
          <a:p>
            <a:r>
              <a:rPr lang="nl-NL" dirty="0"/>
              <a:t>Les 5</a:t>
            </a:r>
          </a:p>
        </p:txBody>
      </p:sp>
      <p:sp>
        <p:nvSpPr>
          <p:cNvPr id="3" name="Tijdelijke aanduiding voor inhoud 2">
            <a:extLst>
              <a:ext uri="{FF2B5EF4-FFF2-40B4-BE49-F238E27FC236}">
                <a16:creationId xmlns:a16="http://schemas.microsoft.com/office/drawing/2014/main" id="{B07C6CAF-8FBF-44C4-4B4C-B45861DE2F51}"/>
              </a:ext>
            </a:extLst>
          </p:cNvPr>
          <p:cNvSpPr>
            <a:spLocks noGrp="1"/>
          </p:cNvSpPr>
          <p:nvPr>
            <p:ph idx="1"/>
          </p:nvPr>
        </p:nvSpPr>
        <p:spPr/>
        <p:txBody>
          <a:bodyPr/>
          <a:lstStyle/>
          <a:p>
            <a:r>
              <a:rPr lang="nl-NL" dirty="0"/>
              <a:t>Introductie thema 3: </a:t>
            </a:r>
            <a:r>
              <a:rPr lang="nl-NL" dirty="0" err="1"/>
              <a:t>coming</a:t>
            </a:r>
            <a:r>
              <a:rPr lang="nl-NL" dirty="0"/>
              <a:t>-of-</a:t>
            </a:r>
            <a:r>
              <a:rPr lang="nl-NL" dirty="0" err="1"/>
              <a:t>age</a:t>
            </a:r>
            <a:endParaRPr lang="nl-NL" dirty="0"/>
          </a:p>
          <a:p>
            <a:r>
              <a:rPr lang="nl-NL" dirty="0"/>
              <a:t>Voorlezen </a:t>
            </a:r>
            <a:r>
              <a:rPr lang="nl-NL" i="1" dirty="0"/>
              <a:t>Het Jongensuur </a:t>
            </a:r>
            <a:r>
              <a:rPr lang="nl-NL" dirty="0"/>
              <a:t>H3 Veendorp 1943</a:t>
            </a:r>
          </a:p>
        </p:txBody>
      </p:sp>
    </p:spTree>
    <p:extLst>
      <p:ext uri="{BB962C8B-B14F-4D97-AF65-F5344CB8AC3E}">
        <p14:creationId xmlns:p14="http://schemas.microsoft.com/office/powerpoint/2010/main" val="497753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C45D1A-CAEE-D30B-4F12-5ABA678CA916}"/>
              </a:ext>
            </a:extLst>
          </p:cNvPr>
          <p:cNvSpPr>
            <a:spLocks noGrp="1"/>
          </p:cNvSpPr>
          <p:nvPr>
            <p:ph type="title"/>
          </p:nvPr>
        </p:nvSpPr>
        <p:spPr/>
        <p:txBody>
          <a:bodyPr/>
          <a:lstStyle/>
          <a:p>
            <a:r>
              <a:rPr lang="nl-NL" dirty="0"/>
              <a:t>Thema 3 </a:t>
            </a:r>
            <a:r>
              <a:rPr lang="nl-NL" dirty="0" err="1"/>
              <a:t>coming</a:t>
            </a:r>
            <a:r>
              <a:rPr lang="nl-NL" dirty="0"/>
              <a:t>-of-</a:t>
            </a:r>
            <a:r>
              <a:rPr lang="nl-NL" dirty="0" err="1"/>
              <a:t>age</a:t>
            </a:r>
            <a:endParaRPr lang="nl-NL" dirty="0"/>
          </a:p>
        </p:txBody>
      </p:sp>
      <p:sp>
        <p:nvSpPr>
          <p:cNvPr id="3" name="Tijdelijke aanduiding voor inhoud 2">
            <a:extLst>
              <a:ext uri="{FF2B5EF4-FFF2-40B4-BE49-F238E27FC236}">
                <a16:creationId xmlns:a16="http://schemas.microsoft.com/office/drawing/2014/main" id="{54302507-DB70-1858-92BD-4E81CFA16181}"/>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505328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68B572-612C-8257-29BC-64706A04EAEB}"/>
              </a:ext>
            </a:extLst>
          </p:cNvPr>
          <p:cNvSpPr>
            <a:spLocks noGrp="1"/>
          </p:cNvSpPr>
          <p:nvPr>
            <p:ph type="title"/>
          </p:nvPr>
        </p:nvSpPr>
        <p:spPr/>
        <p:txBody>
          <a:bodyPr/>
          <a:lstStyle/>
          <a:p>
            <a:r>
              <a:rPr lang="nl-NL" dirty="0"/>
              <a:t>Voor het lezen: belangrijke begrippen</a:t>
            </a:r>
          </a:p>
        </p:txBody>
      </p:sp>
      <p:sp>
        <p:nvSpPr>
          <p:cNvPr id="3" name="Tijdelijke aanduiding voor inhoud 2">
            <a:extLst>
              <a:ext uri="{FF2B5EF4-FFF2-40B4-BE49-F238E27FC236}">
                <a16:creationId xmlns:a16="http://schemas.microsoft.com/office/drawing/2014/main" id="{D5957609-2194-2CBA-E762-A18DE3AD18B9}"/>
              </a:ext>
            </a:extLst>
          </p:cNvPr>
          <p:cNvSpPr>
            <a:spLocks noGrp="1"/>
          </p:cNvSpPr>
          <p:nvPr>
            <p:ph idx="1"/>
          </p:nvPr>
        </p:nvSpPr>
        <p:spPr/>
        <p:txBody>
          <a:bodyPr/>
          <a:lstStyle/>
          <a:p>
            <a:r>
              <a:rPr lang="nl-NL" dirty="0"/>
              <a:t>Gereformeerd / rooms katholiek</a:t>
            </a:r>
          </a:p>
          <a:p>
            <a:r>
              <a:rPr lang="nl-NL" dirty="0"/>
              <a:t>Calvinistische mentaliteit</a:t>
            </a:r>
          </a:p>
          <a:p>
            <a:r>
              <a:rPr lang="nl-NL" dirty="0"/>
              <a:t>Predestinatie</a:t>
            </a:r>
          </a:p>
        </p:txBody>
      </p:sp>
    </p:spTree>
    <p:extLst>
      <p:ext uri="{BB962C8B-B14F-4D97-AF65-F5344CB8AC3E}">
        <p14:creationId xmlns:p14="http://schemas.microsoft.com/office/powerpoint/2010/main" val="123535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r>
              <a:rPr lang="nl-NL" dirty="0"/>
              <a:t>H3 Veendorp 1943</a:t>
            </a:r>
          </a:p>
          <a:p>
            <a:endParaRPr lang="nl-NL" dirty="0"/>
          </a:p>
          <a:p>
            <a:r>
              <a:rPr lang="nl-NL" dirty="0"/>
              <a:t>Let op het vertelperspectief: wie ‘kijkt’ er? Wie vertelt er? Wanneer herken je een kinderblik, en wanneer een volwassene die terugblikt op een kinderervaring?</a:t>
            </a:r>
          </a:p>
        </p:txBody>
      </p:sp>
    </p:spTree>
    <p:extLst>
      <p:ext uri="{BB962C8B-B14F-4D97-AF65-F5344CB8AC3E}">
        <p14:creationId xmlns:p14="http://schemas.microsoft.com/office/powerpoint/2010/main" val="2856128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BEACE8-6DF3-CAFE-CF2A-FBEF667D1859}"/>
              </a:ext>
            </a:extLst>
          </p:cNvPr>
          <p:cNvSpPr>
            <a:spLocks noGrp="1"/>
          </p:cNvSpPr>
          <p:nvPr>
            <p:ph type="title"/>
          </p:nvPr>
        </p:nvSpPr>
        <p:spPr/>
        <p:txBody>
          <a:bodyPr/>
          <a:lstStyle/>
          <a:p>
            <a:r>
              <a:rPr lang="nl-NL" dirty="0"/>
              <a:t>Les 6</a:t>
            </a:r>
          </a:p>
        </p:txBody>
      </p:sp>
      <p:sp>
        <p:nvSpPr>
          <p:cNvPr id="3" name="Tijdelijke aanduiding voor inhoud 2">
            <a:extLst>
              <a:ext uri="{FF2B5EF4-FFF2-40B4-BE49-F238E27FC236}">
                <a16:creationId xmlns:a16="http://schemas.microsoft.com/office/drawing/2014/main" id="{0B59033C-6981-37FC-C11A-28EBD944772A}"/>
              </a:ext>
            </a:extLst>
          </p:cNvPr>
          <p:cNvSpPr>
            <a:spLocks noGrp="1"/>
          </p:cNvSpPr>
          <p:nvPr>
            <p:ph idx="1"/>
          </p:nvPr>
        </p:nvSpPr>
        <p:spPr/>
        <p:txBody>
          <a:bodyPr/>
          <a:lstStyle/>
          <a:p>
            <a:r>
              <a:rPr lang="nl-NL" dirty="0"/>
              <a:t>Gedicht</a:t>
            </a:r>
          </a:p>
          <a:p>
            <a:r>
              <a:rPr lang="nl-NL" dirty="0"/>
              <a:t>Voorlezen van </a:t>
            </a:r>
            <a:r>
              <a:rPr lang="nl-NL" i="1" dirty="0"/>
              <a:t>Het Jongensuur </a:t>
            </a:r>
            <a:r>
              <a:rPr lang="nl-NL" dirty="0"/>
              <a:t>H 4 Muurstad 1942</a:t>
            </a:r>
          </a:p>
          <a:p>
            <a:r>
              <a:rPr lang="nl-NL" dirty="0"/>
              <a:t>Boekgesprek in groepjes over thema 3: </a:t>
            </a:r>
            <a:r>
              <a:rPr lang="nl-NL" dirty="0" err="1"/>
              <a:t>coming</a:t>
            </a:r>
            <a:r>
              <a:rPr lang="nl-NL" dirty="0"/>
              <a:t>-of-</a:t>
            </a:r>
            <a:r>
              <a:rPr lang="nl-NL" dirty="0" err="1"/>
              <a:t>age</a:t>
            </a:r>
            <a:endParaRPr lang="nl-NL" dirty="0"/>
          </a:p>
          <a:p>
            <a:endParaRPr lang="nl-NL" dirty="0"/>
          </a:p>
        </p:txBody>
      </p:sp>
    </p:spTree>
    <p:extLst>
      <p:ext uri="{BB962C8B-B14F-4D97-AF65-F5344CB8AC3E}">
        <p14:creationId xmlns:p14="http://schemas.microsoft.com/office/powerpoint/2010/main" val="1553109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555FB-E91C-189E-9B94-3BD719229882}"/>
              </a:ext>
            </a:extLst>
          </p:cNvPr>
          <p:cNvSpPr>
            <a:spLocks noGrp="1"/>
          </p:cNvSpPr>
          <p:nvPr>
            <p:ph type="title"/>
          </p:nvPr>
        </p:nvSpPr>
        <p:spPr/>
        <p:txBody>
          <a:bodyPr/>
          <a:lstStyle/>
          <a:p>
            <a:r>
              <a:rPr lang="nl-NL" dirty="0"/>
              <a:t>Boekgesprek</a:t>
            </a:r>
          </a:p>
        </p:txBody>
      </p:sp>
      <p:sp>
        <p:nvSpPr>
          <p:cNvPr id="3" name="Tijdelijke aanduiding voor inhoud 2">
            <a:extLst>
              <a:ext uri="{FF2B5EF4-FFF2-40B4-BE49-F238E27FC236}">
                <a16:creationId xmlns:a16="http://schemas.microsoft.com/office/drawing/2014/main" id="{051D4CE2-3CBD-CF2E-C7A0-CF3B4D214514}"/>
              </a:ext>
            </a:extLst>
          </p:cNvPr>
          <p:cNvSpPr>
            <a:spLocks noGrp="1"/>
          </p:cNvSpPr>
          <p:nvPr>
            <p:ph idx="1"/>
          </p:nvPr>
        </p:nvSpPr>
        <p:spPr/>
        <p:txBody>
          <a:bodyPr/>
          <a:lstStyle/>
          <a:p>
            <a:r>
              <a:rPr lang="nl-NL" dirty="0"/>
              <a:t>Vorm groepjes van vier en pak jullie exemplaar van </a:t>
            </a:r>
            <a:r>
              <a:rPr lang="nl-NL" i="1" dirty="0"/>
              <a:t>Het Jongensuur </a:t>
            </a:r>
            <a:r>
              <a:rPr lang="nl-NL" dirty="0"/>
              <a:t>erbij. </a:t>
            </a:r>
          </a:p>
          <a:p>
            <a:pPr marL="0" indent="0">
              <a:buNone/>
            </a:pPr>
            <a:endParaRPr lang="nl-NL" dirty="0"/>
          </a:p>
          <a:p>
            <a:r>
              <a:rPr lang="nl-NL" dirty="0"/>
              <a:t>De docent wijst een gespreksleider aan. De rol van de gespreksleider is om te zorgen dat iedereen aan het woord komt. </a:t>
            </a:r>
          </a:p>
          <a:p>
            <a:endParaRPr lang="nl-NL" dirty="0"/>
          </a:p>
          <a:p>
            <a:r>
              <a:rPr lang="nl-NL" dirty="0"/>
              <a:t>De docent deelt vragensets uit. Bespreek de vragen stuk voor stuk. De gespreksleider bepaalt wanneer jullie naar een volgende vraag gaan. </a:t>
            </a:r>
          </a:p>
        </p:txBody>
      </p:sp>
    </p:spTree>
    <p:extLst>
      <p:ext uri="{BB962C8B-B14F-4D97-AF65-F5344CB8AC3E}">
        <p14:creationId xmlns:p14="http://schemas.microsoft.com/office/powerpoint/2010/main" val="802569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pPr marL="0" indent="0">
              <a:buNone/>
            </a:pPr>
            <a:r>
              <a:rPr lang="nl-NL" i="1" dirty="0"/>
              <a:t>Het Jongensuur </a:t>
            </a:r>
            <a:r>
              <a:rPr lang="nl-NL" dirty="0"/>
              <a:t>H 4 Muurstad 1942</a:t>
            </a:r>
          </a:p>
          <a:p>
            <a:pPr marL="0" indent="0">
              <a:buNone/>
            </a:pPr>
            <a:endParaRPr lang="nl-NL" dirty="0"/>
          </a:p>
          <a:p>
            <a:pPr marL="0" indent="0">
              <a:buNone/>
            </a:pPr>
            <a:r>
              <a:rPr lang="nl-NL" dirty="0"/>
              <a:t>Let op de relaties tussen kinderen en volwassenen. Waarin verschillen de onderduikadressen ‘Veendorp’ en ‘Muurstad’? Welke vrijheid hebben kinderen in deze verschillende milieus?</a:t>
            </a:r>
          </a:p>
        </p:txBody>
      </p:sp>
    </p:spTree>
    <p:extLst>
      <p:ext uri="{BB962C8B-B14F-4D97-AF65-F5344CB8AC3E}">
        <p14:creationId xmlns:p14="http://schemas.microsoft.com/office/powerpoint/2010/main" val="4248610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180D76-F063-26EA-AD78-F98B1CF83CFA}"/>
              </a:ext>
            </a:extLst>
          </p:cNvPr>
          <p:cNvSpPr>
            <a:spLocks noGrp="1"/>
          </p:cNvSpPr>
          <p:nvPr>
            <p:ph type="title"/>
          </p:nvPr>
        </p:nvSpPr>
        <p:spPr/>
        <p:txBody>
          <a:bodyPr/>
          <a:lstStyle/>
          <a:p>
            <a:r>
              <a:rPr lang="nl-NL" dirty="0"/>
              <a:t>Les 7</a:t>
            </a:r>
          </a:p>
        </p:txBody>
      </p:sp>
      <p:sp>
        <p:nvSpPr>
          <p:cNvPr id="3" name="Tijdelijke aanduiding voor inhoud 2">
            <a:extLst>
              <a:ext uri="{FF2B5EF4-FFF2-40B4-BE49-F238E27FC236}">
                <a16:creationId xmlns:a16="http://schemas.microsoft.com/office/drawing/2014/main" id="{9E4341FC-8389-AE0C-5CF9-D489CC905526}"/>
              </a:ext>
            </a:extLst>
          </p:cNvPr>
          <p:cNvSpPr>
            <a:spLocks noGrp="1"/>
          </p:cNvSpPr>
          <p:nvPr>
            <p:ph idx="1"/>
          </p:nvPr>
        </p:nvSpPr>
        <p:spPr/>
        <p:txBody>
          <a:bodyPr/>
          <a:lstStyle/>
          <a:p>
            <a:pPr marL="0" indent="0">
              <a:buNone/>
            </a:pPr>
            <a:r>
              <a:rPr lang="nl-NL" dirty="0"/>
              <a:t>Fragmenten uit het autobiografische kunstwerk </a:t>
            </a:r>
            <a:r>
              <a:rPr lang="nl-NL" i="1" dirty="0"/>
              <a:t>Leben? Oder Theater? </a:t>
            </a:r>
            <a:r>
              <a:rPr lang="nl-NL" dirty="0"/>
              <a:t>van Charlotte Salomon</a:t>
            </a:r>
          </a:p>
          <a:p>
            <a:pPr marL="0" indent="0">
              <a:buNone/>
            </a:pPr>
            <a:endParaRPr lang="nl-NL" dirty="0"/>
          </a:p>
          <a:p>
            <a:pPr marL="0" indent="0">
              <a:buNone/>
            </a:pPr>
            <a:r>
              <a:rPr lang="nl-NL" dirty="0"/>
              <a:t>Voorlezen van </a:t>
            </a:r>
            <a:r>
              <a:rPr lang="nl-NL" i="1" dirty="0"/>
              <a:t>Het Jongensuur </a:t>
            </a:r>
            <a:r>
              <a:rPr lang="nl-NL" dirty="0"/>
              <a:t>H 5 Lichtstad 1941</a:t>
            </a:r>
          </a:p>
          <a:p>
            <a:pPr marL="0" indent="0">
              <a:buNone/>
            </a:pPr>
            <a:endParaRPr lang="nl-NL" dirty="0"/>
          </a:p>
          <a:p>
            <a:pPr marL="0" indent="0">
              <a:buNone/>
            </a:pPr>
            <a:r>
              <a:rPr lang="nl-NL" dirty="0"/>
              <a:t>Introductie thema 4: Literatuur, levensverhalen en collectieve herinnering</a:t>
            </a:r>
          </a:p>
        </p:txBody>
      </p:sp>
    </p:spTree>
    <p:extLst>
      <p:ext uri="{BB962C8B-B14F-4D97-AF65-F5344CB8AC3E}">
        <p14:creationId xmlns:p14="http://schemas.microsoft.com/office/powerpoint/2010/main" val="2427448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7B61EF-E151-88A2-5EC8-49F53EC9E44E}"/>
              </a:ext>
            </a:extLst>
          </p:cNvPr>
          <p:cNvSpPr>
            <a:spLocks noGrp="1"/>
          </p:cNvSpPr>
          <p:nvPr>
            <p:ph type="title"/>
          </p:nvPr>
        </p:nvSpPr>
        <p:spPr>
          <a:xfrm>
            <a:off x="6981824" y="1367673"/>
            <a:ext cx="4375151" cy="2665509"/>
          </a:xfrm>
        </p:spPr>
        <p:txBody>
          <a:bodyPr vert="horz" lIns="91440" tIns="45720" rIns="91440" bIns="45720" rtlCol="0" anchor="b">
            <a:normAutofit fontScale="90000"/>
          </a:bodyPr>
          <a:lstStyle/>
          <a:p>
            <a:pPr algn="r"/>
            <a:r>
              <a:rPr lang="en-US" sz="6100" i="1" dirty="0">
                <a:solidFill>
                  <a:schemeClr val="bg1"/>
                </a:solidFill>
              </a:rPr>
              <a:t>Leben? Oder Theater?</a:t>
            </a:r>
            <a:br>
              <a:rPr lang="en-US" sz="6100" i="1" dirty="0">
                <a:solidFill>
                  <a:schemeClr val="bg1"/>
                </a:solidFill>
              </a:rPr>
            </a:br>
            <a:r>
              <a:rPr lang="en-US" sz="6100" i="1" dirty="0">
                <a:solidFill>
                  <a:schemeClr val="bg1"/>
                </a:solidFill>
              </a:rPr>
              <a:t>Charlotte Salomon</a:t>
            </a:r>
          </a:p>
        </p:txBody>
      </p:sp>
      <p:pic>
        <p:nvPicPr>
          <p:cNvPr id="5" name="Tijdelijke aanduiding voor inhoud 4">
            <a:extLst>
              <a:ext uri="{FF2B5EF4-FFF2-40B4-BE49-F238E27FC236}">
                <a16:creationId xmlns:a16="http://schemas.microsoft.com/office/drawing/2014/main" id="{8BA49C8A-9F0F-F12D-3997-F0BBF46439BC}"/>
              </a:ext>
            </a:extLst>
          </p:cNvPr>
          <p:cNvPicPr>
            <a:picLocks noGrp="1" noChangeAspect="1"/>
          </p:cNvPicPr>
          <p:nvPr>
            <p:ph idx="1"/>
          </p:nvPr>
        </p:nvPicPr>
        <p:blipFill>
          <a:blip r:embed="rId2"/>
          <a:srcRect t="2773" r="-2" b="15743"/>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2" name="Freeform: Shape 11">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90785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5038BAE-EECF-21C0-912D-F8754D6F3B08}"/>
              </a:ext>
            </a:extLst>
          </p:cNvPr>
          <p:cNvPicPr>
            <a:picLocks noChangeAspect="1"/>
          </p:cNvPicPr>
          <p:nvPr/>
        </p:nvPicPr>
        <p:blipFill>
          <a:blip r:embed="rId2"/>
          <a:stretch>
            <a:fillRect/>
          </a:stretch>
        </p:blipFill>
        <p:spPr>
          <a:xfrm>
            <a:off x="1221042" y="643467"/>
            <a:ext cx="4136516" cy="5571066"/>
          </a:xfrm>
          <a:prstGeom prst="rect">
            <a:avLst/>
          </a:prstGeom>
        </p:spPr>
      </p:pic>
      <p:pic>
        <p:nvPicPr>
          <p:cNvPr id="5" name="Afbeelding 4">
            <a:extLst>
              <a:ext uri="{FF2B5EF4-FFF2-40B4-BE49-F238E27FC236}">
                <a16:creationId xmlns:a16="http://schemas.microsoft.com/office/drawing/2014/main" id="{192C1443-8BBC-2922-6661-0B8C2965D567}"/>
              </a:ext>
            </a:extLst>
          </p:cNvPr>
          <p:cNvPicPr>
            <a:picLocks noChangeAspect="1"/>
          </p:cNvPicPr>
          <p:nvPr/>
        </p:nvPicPr>
        <p:blipFill>
          <a:blip r:embed="rId3"/>
          <a:stretch>
            <a:fillRect/>
          </a:stretch>
        </p:blipFill>
        <p:spPr>
          <a:xfrm>
            <a:off x="6256865" y="1006983"/>
            <a:ext cx="5291667" cy="4844033"/>
          </a:xfrm>
          <a:prstGeom prst="rect">
            <a:avLst/>
          </a:prstGeom>
        </p:spPr>
      </p:pic>
    </p:spTree>
    <p:extLst>
      <p:ext uri="{BB962C8B-B14F-4D97-AF65-F5344CB8AC3E}">
        <p14:creationId xmlns:p14="http://schemas.microsoft.com/office/powerpoint/2010/main" val="2032454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D8FC38A7-4FF4-8A59-D63C-2A16BF572262}"/>
              </a:ext>
            </a:extLst>
          </p:cNvPr>
          <p:cNvPicPr>
            <a:picLocks noGrp="1" noChangeAspect="1"/>
          </p:cNvPicPr>
          <p:nvPr>
            <p:ph idx="1"/>
          </p:nvPr>
        </p:nvPicPr>
        <p:blipFill>
          <a:blip r:embed="rId2"/>
          <a:stretch>
            <a:fillRect/>
          </a:stretch>
        </p:blipFill>
        <p:spPr>
          <a:xfrm>
            <a:off x="3125590" y="643468"/>
            <a:ext cx="4275793" cy="5571066"/>
          </a:xfrm>
          <a:prstGeom prst="rect">
            <a:avLst/>
          </a:prstGeom>
        </p:spPr>
      </p:pic>
      <p:sp>
        <p:nvSpPr>
          <p:cNvPr id="12"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Tree>
    <p:extLst>
      <p:ext uri="{BB962C8B-B14F-4D97-AF65-F5344CB8AC3E}">
        <p14:creationId xmlns:p14="http://schemas.microsoft.com/office/powerpoint/2010/main" val="2740701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C479D-7452-1B7B-690F-6A828F1494A5}"/>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0FC9D4A4-AC49-9BEF-E782-F5F2F9CF09A7}"/>
              </a:ext>
            </a:extLst>
          </p:cNvPr>
          <p:cNvSpPr>
            <a:spLocks noGrp="1"/>
          </p:cNvSpPr>
          <p:nvPr>
            <p:ph idx="1"/>
          </p:nvPr>
        </p:nvSpPr>
        <p:spPr/>
        <p:txBody>
          <a:bodyPr/>
          <a:lstStyle/>
          <a:p>
            <a:pPr marL="0" indent="0">
              <a:buNone/>
            </a:pPr>
            <a:r>
              <a:rPr lang="nl-NL" dirty="0"/>
              <a:t>Charlotte Salomon besluit ‘iets heel </a:t>
            </a:r>
            <a:br>
              <a:rPr lang="nl-NL" dirty="0"/>
            </a:br>
            <a:r>
              <a:rPr lang="nl-NL" dirty="0"/>
              <a:t>krankzinnig bijzonders’ te ondernemen:</a:t>
            </a:r>
            <a:br>
              <a:rPr lang="nl-NL" dirty="0"/>
            </a:br>
            <a:r>
              <a:rPr lang="nl-NL" dirty="0"/>
              <a:t>Het schilderen en opschrijven van haar</a:t>
            </a:r>
            <a:br>
              <a:rPr lang="nl-NL" dirty="0"/>
            </a:br>
            <a:r>
              <a:rPr lang="nl-NL" dirty="0"/>
              <a:t>levensverhaal in de vorm van een theaterstuk.</a:t>
            </a:r>
          </a:p>
          <a:p>
            <a:pPr marL="0" indent="0">
              <a:buNone/>
            </a:pPr>
            <a:endParaRPr lang="nl-NL" dirty="0"/>
          </a:p>
          <a:p>
            <a:pPr marL="0" indent="0">
              <a:buNone/>
            </a:pPr>
            <a:r>
              <a:rPr lang="nl-NL" dirty="0"/>
              <a:t>In de maanden voor haar dood voltooit ze dit</a:t>
            </a:r>
            <a:br>
              <a:rPr lang="nl-NL" dirty="0"/>
            </a:br>
            <a:r>
              <a:rPr lang="nl-NL" dirty="0"/>
              <a:t>meesterwerk.</a:t>
            </a:r>
          </a:p>
        </p:txBody>
      </p:sp>
      <p:pic>
        <p:nvPicPr>
          <p:cNvPr id="5" name="Afbeelding 4">
            <a:extLst>
              <a:ext uri="{FF2B5EF4-FFF2-40B4-BE49-F238E27FC236}">
                <a16:creationId xmlns:a16="http://schemas.microsoft.com/office/drawing/2014/main" id="{182CA0E0-3E5F-3B49-F96F-4F9EF7D512B5}"/>
              </a:ext>
            </a:extLst>
          </p:cNvPr>
          <p:cNvPicPr>
            <a:picLocks noChangeAspect="1"/>
          </p:cNvPicPr>
          <p:nvPr/>
        </p:nvPicPr>
        <p:blipFill>
          <a:blip r:embed="rId2"/>
          <a:stretch>
            <a:fillRect/>
          </a:stretch>
        </p:blipFill>
        <p:spPr>
          <a:xfrm>
            <a:off x="8048625" y="1027906"/>
            <a:ext cx="3305175" cy="4733925"/>
          </a:xfrm>
          <a:prstGeom prst="rect">
            <a:avLst/>
          </a:prstGeom>
        </p:spPr>
      </p:pic>
    </p:spTree>
    <p:extLst>
      <p:ext uri="{BB962C8B-B14F-4D97-AF65-F5344CB8AC3E}">
        <p14:creationId xmlns:p14="http://schemas.microsoft.com/office/powerpoint/2010/main" val="2137675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pPr marL="0" indent="0">
              <a:buNone/>
            </a:pPr>
            <a:r>
              <a:rPr lang="nl-NL" dirty="0"/>
              <a:t>H 5 Lichtstad 1941</a:t>
            </a:r>
          </a:p>
        </p:txBody>
      </p:sp>
    </p:spTree>
    <p:extLst>
      <p:ext uri="{BB962C8B-B14F-4D97-AF65-F5344CB8AC3E}">
        <p14:creationId xmlns:p14="http://schemas.microsoft.com/office/powerpoint/2010/main" val="1017978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A7FB37-C5F2-3FBA-294D-F7C5E0780A7B}"/>
              </a:ext>
            </a:extLst>
          </p:cNvPr>
          <p:cNvSpPr>
            <a:spLocks noGrp="1"/>
          </p:cNvSpPr>
          <p:nvPr>
            <p:ph type="title"/>
          </p:nvPr>
        </p:nvSpPr>
        <p:spPr/>
        <p:txBody>
          <a:bodyPr/>
          <a:lstStyle/>
          <a:p>
            <a:r>
              <a:rPr lang="nl-NL" dirty="0"/>
              <a:t>Thema 4: Literatuur, levensverhalen en collectief geheugen</a:t>
            </a:r>
          </a:p>
        </p:txBody>
      </p:sp>
      <p:sp>
        <p:nvSpPr>
          <p:cNvPr id="3" name="Tijdelijke aanduiding voor inhoud 2">
            <a:extLst>
              <a:ext uri="{FF2B5EF4-FFF2-40B4-BE49-F238E27FC236}">
                <a16:creationId xmlns:a16="http://schemas.microsoft.com/office/drawing/2014/main" id="{2F12BDB1-9695-54D0-2E74-443C3A2FE0B5}"/>
              </a:ext>
            </a:extLst>
          </p:cNvPr>
          <p:cNvSpPr>
            <a:spLocks noGrp="1"/>
          </p:cNvSpPr>
          <p:nvPr>
            <p:ph idx="1"/>
          </p:nvPr>
        </p:nvSpPr>
        <p:spPr>
          <a:xfrm>
            <a:off x="944526" y="1464118"/>
            <a:ext cx="10515600" cy="4351338"/>
          </a:xfrm>
        </p:spPr>
        <p:txBody>
          <a:bodyPr>
            <a:normAutofit fontScale="92500" lnSpcReduction="10000"/>
          </a:bodyPr>
          <a:lstStyle/>
          <a:p>
            <a:pPr marL="0" indent="0">
              <a:buNone/>
            </a:pPr>
            <a:endParaRPr lang="nl-NL" dirty="0"/>
          </a:p>
          <a:p>
            <a:pPr marL="0" indent="0">
              <a:buNone/>
            </a:pPr>
            <a:r>
              <a:rPr lang="nl-NL" b="1" dirty="0"/>
              <a:t>Collectieve herinnering</a:t>
            </a:r>
          </a:p>
          <a:p>
            <a:pPr marL="0" indent="0">
              <a:buNone/>
            </a:pPr>
            <a:r>
              <a:rPr lang="nl-NL" dirty="0"/>
              <a:t>Communicatief geheugen (verhalen die je doorgeeft in de familie, bijvoorbeeld over ervaringen van je voorouders tijdens de oorlog)</a:t>
            </a:r>
            <a:br>
              <a:rPr lang="nl-NL" dirty="0"/>
            </a:br>
            <a:r>
              <a:rPr lang="nl-NL" dirty="0"/>
              <a:t>Cultureel geheugen (verhalen die doorgegeven worden via kunstwerken, romans, dagboeken en andere culturele uitingen).</a:t>
            </a:r>
          </a:p>
          <a:p>
            <a:pPr marL="0" indent="0">
              <a:buNone/>
            </a:pPr>
            <a:endParaRPr lang="nl-NL" dirty="0"/>
          </a:p>
          <a:p>
            <a:pPr marL="0" indent="0">
              <a:buNone/>
            </a:pPr>
            <a:r>
              <a:rPr lang="nl-NL" dirty="0"/>
              <a:t>Romans en dagboeken kunnen dus fungeren als ‘herinneringsplaats’ (wanneer we de wil hebben om te herinneren.)</a:t>
            </a:r>
            <a:br>
              <a:rPr lang="nl-NL" dirty="0"/>
            </a:br>
            <a:r>
              <a:rPr lang="nl-NL" dirty="0"/>
              <a:t>‘geschiedenis’ is een reconstructie achteraf een groter verhaal, en speelt dus een andere rol dan een roman of dagboek.</a:t>
            </a:r>
          </a:p>
        </p:txBody>
      </p:sp>
    </p:spTree>
    <p:extLst>
      <p:ext uri="{BB962C8B-B14F-4D97-AF65-F5344CB8AC3E}">
        <p14:creationId xmlns:p14="http://schemas.microsoft.com/office/powerpoint/2010/main" val="1013448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8DD1D-75A5-090E-AB52-43B26B0BB2D4}"/>
              </a:ext>
            </a:extLst>
          </p:cNvPr>
          <p:cNvSpPr>
            <a:spLocks noGrp="1"/>
          </p:cNvSpPr>
          <p:nvPr>
            <p:ph type="title"/>
          </p:nvPr>
        </p:nvSpPr>
        <p:spPr/>
        <p:txBody>
          <a:bodyPr/>
          <a:lstStyle/>
          <a:p>
            <a:r>
              <a:rPr lang="nl-NL" dirty="0"/>
              <a:t>Thema 4: Literatuur, levensverhalen en collectief geheugen</a:t>
            </a:r>
          </a:p>
        </p:txBody>
      </p:sp>
      <p:sp>
        <p:nvSpPr>
          <p:cNvPr id="3" name="Tijdelijke aanduiding voor inhoud 2">
            <a:extLst>
              <a:ext uri="{FF2B5EF4-FFF2-40B4-BE49-F238E27FC236}">
                <a16:creationId xmlns:a16="http://schemas.microsoft.com/office/drawing/2014/main" id="{847238E2-B89B-45A0-9F67-89C0BC4B2B02}"/>
              </a:ext>
            </a:extLst>
          </p:cNvPr>
          <p:cNvSpPr>
            <a:spLocks noGrp="1"/>
          </p:cNvSpPr>
          <p:nvPr>
            <p:ph idx="1"/>
          </p:nvPr>
        </p:nvSpPr>
        <p:spPr/>
        <p:txBody>
          <a:bodyPr/>
          <a:lstStyle/>
          <a:p>
            <a:r>
              <a:rPr lang="nl-NL" dirty="0"/>
              <a:t>Romans als herinneringsplaats: problematisch?</a:t>
            </a:r>
          </a:p>
          <a:p>
            <a:endParaRPr lang="nl-NL" dirty="0"/>
          </a:p>
          <a:p>
            <a:r>
              <a:rPr lang="nl-NL" dirty="0"/>
              <a:t>Wat is feit en wat is fictie, en is dat belangrijk om te weten?</a:t>
            </a:r>
          </a:p>
          <a:p>
            <a:endParaRPr lang="nl-NL" dirty="0"/>
          </a:p>
          <a:p>
            <a:r>
              <a:rPr lang="nl-NL" dirty="0"/>
              <a:t>Heeft een dagboek uit de Tweede Wereldoorlog volgens jou meer belang dan een roman of gedicht? En zo ja, waarom?</a:t>
            </a:r>
          </a:p>
          <a:p>
            <a:pPr marL="0" indent="0">
              <a:buNone/>
            </a:pPr>
            <a:endParaRPr lang="nl-NL" dirty="0"/>
          </a:p>
        </p:txBody>
      </p:sp>
    </p:spTree>
    <p:extLst>
      <p:ext uri="{BB962C8B-B14F-4D97-AF65-F5344CB8AC3E}">
        <p14:creationId xmlns:p14="http://schemas.microsoft.com/office/powerpoint/2010/main" val="489340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4C8066-C637-9D1F-1AF5-5651CD8197DB}"/>
              </a:ext>
            </a:extLst>
          </p:cNvPr>
          <p:cNvSpPr>
            <a:spLocks noGrp="1"/>
          </p:cNvSpPr>
          <p:nvPr>
            <p:ph type="title"/>
          </p:nvPr>
        </p:nvSpPr>
        <p:spPr/>
        <p:txBody>
          <a:bodyPr/>
          <a:lstStyle/>
          <a:p>
            <a:r>
              <a:rPr lang="nl-NL" dirty="0"/>
              <a:t>Bekijken fragment: schrijvers na de bevrijding</a:t>
            </a:r>
          </a:p>
        </p:txBody>
      </p:sp>
      <p:sp>
        <p:nvSpPr>
          <p:cNvPr id="3" name="Tijdelijke aanduiding voor inhoud 2">
            <a:extLst>
              <a:ext uri="{FF2B5EF4-FFF2-40B4-BE49-F238E27FC236}">
                <a16:creationId xmlns:a16="http://schemas.microsoft.com/office/drawing/2014/main" id="{05642CD7-26CB-6235-DF3A-2D6A4E23BF91}"/>
              </a:ext>
            </a:extLst>
          </p:cNvPr>
          <p:cNvSpPr>
            <a:spLocks noGrp="1"/>
          </p:cNvSpPr>
          <p:nvPr>
            <p:ph idx="1"/>
          </p:nvPr>
        </p:nvSpPr>
        <p:spPr/>
        <p:txBody>
          <a:bodyPr/>
          <a:lstStyle/>
          <a:p>
            <a:endParaRPr lang="nl-NL" dirty="0"/>
          </a:p>
          <a:p>
            <a:endParaRPr lang="nl-NL" dirty="0"/>
          </a:p>
          <a:p>
            <a:r>
              <a:rPr lang="nl-NL" dirty="0"/>
              <a:t>Onder aan de pagina </a:t>
            </a:r>
            <a:r>
              <a:rPr lang="nl-NL" dirty="0">
                <a:hlinkClick r:id="rId3"/>
              </a:rPr>
              <a:t>De Tweede Wereldoorlog in de literatuur | Literatuurgeschiedenis</a:t>
            </a:r>
            <a:endParaRPr lang="nl-NL" dirty="0"/>
          </a:p>
          <a:p>
            <a:endParaRPr lang="nl-NL" dirty="0"/>
          </a:p>
          <a:p>
            <a:r>
              <a:rPr lang="nl-NL" dirty="0"/>
              <a:t>Wat betekent de aanduiding ‘kroniek’? Waarom was deze belangrijk voor verschillende Joodse auteurs in dit fragment?</a:t>
            </a:r>
          </a:p>
        </p:txBody>
      </p:sp>
    </p:spTree>
    <p:extLst>
      <p:ext uri="{BB962C8B-B14F-4D97-AF65-F5344CB8AC3E}">
        <p14:creationId xmlns:p14="http://schemas.microsoft.com/office/powerpoint/2010/main" val="2222525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2C54C-4E9D-F612-76E2-65B7EC41C83A}"/>
              </a:ext>
            </a:extLst>
          </p:cNvPr>
          <p:cNvSpPr>
            <a:spLocks noGrp="1"/>
          </p:cNvSpPr>
          <p:nvPr>
            <p:ph type="title"/>
          </p:nvPr>
        </p:nvSpPr>
        <p:spPr/>
        <p:txBody>
          <a:bodyPr/>
          <a:lstStyle/>
          <a:p>
            <a:r>
              <a:rPr lang="nl-NL" dirty="0"/>
              <a:t>Les 8 Podcast</a:t>
            </a:r>
          </a:p>
        </p:txBody>
      </p:sp>
      <p:sp>
        <p:nvSpPr>
          <p:cNvPr id="3" name="Tijdelijke aanduiding voor inhoud 2">
            <a:extLst>
              <a:ext uri="{FF2B5EF4-FFF2-40B4-BE49-F238E27FC236}">
                <a16:creationId xmlns:a16="http://schemas.microsoft.com/office/drawing/2014/main" id="{C7ADBE57-F5FF-25C7-2291-3502639DD760}"/>
              </a:ext>
            </a:extLst>
          </p:cNvPr>
          <p:cNvSpPr>
            <a:spLocks noGrp="1"/>
          </p:cNvSpPr>
          <p:nvPr>
            <p:ph idx="1"/>
          </p:nvPr>
        </p:nvSpPr>
        <p:spPr/>
        <p:txBody>
          <a:bodyPr/>
          <a:lstStyle/>
          <a:p>
            <a:pPr marL="0" indent="0">
              <a:buNone/>
            </a:pPr>
            <a:r>
              <a:rPr lang="nl-NL" dirty="0"/>
              <a:t>Beluisteren + bespreken podcast </a:t>
            </a:r>
            <a:r>
              <a:rPr lang="nl-NL" dirty="0" err="1"/>
              <a:t>Fixdit</a:t>
            </a:r>
            <a:r>
              <a:rPr lang="nl-NL" dirty="0"/>
              <a:t>: </a:t>
            </a:r>
            <a:r>
              <a:rPr lang="nl-NL" i="1" dirty="0"/>
              <a:t>Een tevreden lach</a:t>
            </a:r>
            <a:r>
              <a:rPr lang="nl-NL" dirty="0"/>
              <a:t>, over het debuut van Andreas </a:t>
            </a:r>
            <a:r>
              <a:rPr lang="nl-NL" dirty="0" err="1"/>
              <a:t>Burnier</a:t>
            </a:r>
            <a:r>
              <a:rPr lang="nl-NL" dirty="0"/>
              <a:t> (let op opbouw, engagement, brongebruik).</a:t>
            </a:r>
          </a:p>
          <a:p>
            <a:pPr marL="0" indent="0">
              <a:buNone/>
            </a:pPr>
            <a:endParaRPr lang="nl-NL" dirty="0"/>
          </a:p>
          <a:p>
            <a:pPr marL="0" indent="0">
              <a:buNone/>
            </a:pPr>
            <a:r>
              <a:rPr lang="nl-NL" dirty="0"/>
              <a:t>Lees van tevoren de theorie uit Blink Nederlands H 4.3 Strategieën mondelinge taalvaardigheid p. 54- 57). Herken je deze opbouw in de podcast?</a:t>
            </a:r>
          </a:p>
        </p:txBody>
      </p:sp>
    </p:spTree>
    <p:extLst>
      <p:ext uri="{BB962C8B-B14F-4D97-AF65-F5344CB8AC3E}">
        <p14:creationId xmlns:p14="http://schemas.microsoft.com/office/powerpoint/2010/main" val="1536608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BF823-02AD-7532-6E38-DB832A01A4DA}"/>
              </a:ext>
            </a:extLst>
          </p:cNvPr>
          <p:cNvSpPr>
            <a:spLocks noGrp="1"/>
          </p:cNvSpPr>
          <p:nvPr>
            <p:ph type="title"/>
          </p:nvPr>
        </p:nvSpPr>
        <p:spPr/>
        <p:txBody>
          <a:bodyPr/>
          <a:lstStyle/>
          <a:p>
            <a:r>
              <a:rPr lang="nl-NL" dirty="0"/>
              <a:t>Les 9 </a:t>
            </a:r>
          </a:p>
        </p:txBody>
      </p:sp>
      <p:sp>
        <p:nvSpPr>
          <p:cNvPr id="3" name="Tijdelijke aanduiding voor inhoud 2">
            <a:extLst>
              <a:ext uri="{FF2B5EF4-FFF2-40B4-BE49-F238E27FC236}">
                <a16:creationId xmlns:a16="http://schemas.microsoft.com/office/drawing/2014/main" id="{1BC421E8-CD04-1913-850F-DA9CAA7F93C8}"/>
              </a:ext>
            </a:extLst>
          </p:cNvPr>
          <p:cNvSpPr>
            <a:spLocks noGrp="1"/>
          </p:cNvSpPr>
          <p:nvPr>
            <p:ph idx="1"/>
          </p:nvPr>
        </p:nvSpPr>
        <p:spPr/>
        <p:txBody>
          <a:bodyPr/>
          <a:lstStyle/>
          <a:p>
            <a:pPr marL="0" indent="0">
              <a:buNone/>
            </a:pPr>
            <a:r>
              <a:rPr lang="nl-NL" dirty="0"/>
              <a:t>Fragment uit </a:t>
            </a:r>
            <a:r>
              <a:rPr lang="nl-NL" i="1" dirty="0"/>
              <a:t>Het verstoorde leven. Dagboeken van Etty </a:t>
            </a:r>
            <a:r>
              <a:rPr lang="nl-NL" i="1" dirty="0" err="1"/>
              <a:t>Hillesum</a:t>
            </a:r>
            <a:r>
              <a:rPr lang="nl-NL" i="1" dirty="0"/>
              <a:t> 1941 – 1943.</a:t>
            </a:r>
          </a:p>
          <a:p>
            <a:pPr marL="0" indent="0">
              <a:buNone/>
            </a:pPr>
            <a:endParaRPr lang="nl-NL" dirty="0"/>
          </a:p>
          <a:p>
            <a:pPr marL="0" indent="0">
              <a:buNone/>
            </a:pPr>
            <a:r>
              <a:rPr lang="nl-NL" dirty="0"/>
              <a:t>Voorlezen </a:t>
            </a:r>
            <a:r>
              <a:rPr lang="nl-NL" i="1" dirty="0"/>
              <a:t>Het Jongensuur </a:t>
            </a:r>
            <a:r>
              <a:rPr lang="nl-NL" dirty="0"/>
              <a:t>H 6 Waterstad 1940 + voorbericht</a:t>
            </a:r>
          </a:p>
          <a:p>
            <a:pPr marL="0" indent="0">
              <a:buNone/>
            </a:pPr>
            <a:endParaRPr lang="nl-NL" dirty="0"/>
          </a:p>
          <a:p>
            <a:pPr marL="0" indent="0">
              <a:buNone/>
            </a:pPr>
            <a:r>
              <a:rPr lang="nl-NL" dirty="0"/>
              <a:t>Boekgesprek in groepjes over thema 4: Literatuur, levensverhalen en collectieve herinnering</a:t>
            </a:r>
          </a:p>
          <a:p>
            <a:pPr marL="0" indent="0">
              <a:buNone/>
            </a:pPr>
            <a:endParaRPr lang="nl-NL" dirty="0"/>
          </a:p>
        </p:txBody>
      </p:sp>
    </p:spTree>
    <p:extLst>
      <p:ext uri="{BB962C8B-B14F-4D97-AF65-F5344CB8AC3E}">
        <p14:creationId xmlns:p14="http://schemas.microsoft.com/office/powerpoint/2010/main" val="447982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555FB-E91C-189E-9B94-3BD719229882}"/>
              </a:ext>
            </a:extLst>
          </p:cNvPr>
          <p:cNvSpPr>
            <a:spLocks noGrp="1"/>
          </p:cNvSpPr>
          <p:nvPr>
            <p:ph type="title"/>
          </p:nvPr>
        </p:nvSpPr>
        <p:spPr/>
        <p:txBody>
          <a:bodyPr/>
          <a:lstStyle/>
          <a:p>
            <a:r>
              <a:rPr lang="nl-NL" dirty="0"/>
              <a:t>Boekgesprek</a:t>
            </a:r>
          </a:p>
        </p:txBody>
      </p:sp>
      <p:sp>
        <p:nvSpPr>
          <p:cNvPr id="3" name="Tijdelijke aanduiding voor inhoud 2">
            <a:extLst>
              <a:ext uri="{FF2B5EF4-FFF2-40B4-BE49-F238E27FC236}">
                <a16:creationId xmlns:a16="http://schemas.microsoft.com/office/drawing/2014/main" id="{051D4CE2-3CBD-CF2E-C7A0-CF3B4D214514}"/>
              </a:ext>
            </a:extLst>
          </p:cNvPr>
          <p:cNvSpPr>
            <a:spLocks noGrp="1"/>
          </p:cNvSpPr>
          <p:nvPr>
            <p:ph idx="1"/>
          </p:nvPr>
        </p:nvSpPr>
        <p:spPr/>
        <p:txBody>
          <a:bodyPr/>
          <a:lstStyle/>
          <a:p>
            <a:r>
              <a:rPr lang="nl-NL" dirty="0"/>
              <a:t>Vorm groepjes van vier en pak jullie exemplaar van </a:t>
            </a:r>
            <a:r>
              <a:rPr lang="nl-NL" i="1" dirty="0"/>
              <a:t>Het Jongensuur </a:t>
            </a:r>
            <a:r>
              <a:rPr lang="nl-NL" dirty="0"/>
              <a:t>erbij. </a:t>
            </a:r>
          </a:p>
          <a:p>
            <a:pPr marL="0" indent="0">
              <a:buNone/>
            </a:pPr>
            <a:endParaRPr lang="nl-NL" dirty="0"/>
          </a:p>
          <a:p>
            <a:r>
              <a:rPr lang="nl-NL" dirty="0"/>
              <a:t>De docent wijst een gespreksleider aan. De rol van de gespreksleider is om te zorgen dat iedereen aan het woord komt. </a:t>
            </a:r>
          </a:p>
          <a:p>
            <a:endParaRPr lang="nl-NL" dirty="0"/>
          </a:p>
          <a:p>
            <a:r>
              <a:rPr lang="nl-NL" dirty="0"/>
              <a:t>De docent deelt vragensets uit. Bespreek de vragen stuk voor stuk. De gespreksleider bepaalt wanneer jullie naar een volgende vraag gaan. </a:t>
            </a:r>
          </a:p>
        </p:txBody>
      </p:sp>
    </p:spTree>
    <p:extLst>
      <p:ext uri="{BB962C8B-B14F-4D97-AF65-F5344CB8AC3E}">
        <p14:creationId xmlns:p14="http://schemas.microsoft.com/office/powerpoint/2010/main" val="1338257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2D1FB002-C440-810D-1263-905A05ABEE0E}"/>
              </a:ext>
            </a:extLst>
          </p:cNvPr>
          <p:cNvPicPr>
            <a:picLocks noGrp="1" noChangeAspect="1"/>
          </p:cNvPicPr>
          <p:nvPr>
            <p:ph idx="1"/>
          </p:nvPr>
        </p:nvPicPr>
        <p:blipFill>
          <a:blip r:embed="rId3"/>
          <a:srcRect b="900"/>
          <a:stretch/>
        </p:blipFill>
        <p:spPr>
          <a:xfrm>
            <a:off x="20" y="1282"/>
            <a:ext cx="12191980" cy="6856718"/>
          </a:xfrm>
          <a:prstGeom prst="rect">
            <a:avLst/>
          </a:prstGeom>
        </p:spPr>
      </p:pic>
    </p:spTree>
    <p:extLst>
      <p:ext uri="{BB962C8B-B14F-4D97-AF65-F5344CB8AC3E}">
        <p14:creationId xmlns:p14="http://schemas.microsoft.com/office/powerpoint/2010/main" val="893300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9DC0236A-27D9-0F02-2056-3AF5A44D4A1D}"/>
              </a:ext>
            </a:extLst>
          </p:cNvPr>
          <p:cNvPicPr>
            <a:picLocks noGrp="1" noChangeAspect="1"/>
          </p:cNvPicPr>
          <p:nvPr>
            <p:ph idx="1"/>
          </p:nvPr>
        </p:nvPicPr>
        <p:blipFill>
          <a:blip r:embed="rId2"/>
          <a:stretch>
            <a:fillRect/>
          </a:stretch>
        </p:blipFill>
        <p:spPr>
          <a:xfrm>
            <a:off x="2029528" y="643466"/>
            <a:ext cx="8132944" cy="5571067"/>
          </a:xfrm>
          <a:prstGeom prst="rect">
            <a:avLst/>
          </a:prstGeom>
        </p:spPr>
      </p:pic>
    </p:spTree>
    <p:extLst>
      <p:ext uri="{BB962C8B-B14F-4D97-AF65-F5344CB8AC3E}">
        <p14:creationId xmlns:p14="http://schemas.microsoft.com/office/powerpoint/2010/main" val="3169116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1D43F11-2559-1606-0180-2F000D49A261}"/>
              </a:ext>
            </a:extLst>
          </p:cNvPr>
          <p:cNvSpPr>
            <a:spLocks noGrp="1"/>
          </p:cNvSpPr>
          <p:nvPr>
            <p:ph type="title"/>
          </p:nvPr>
        </p:nvSpPr>
        <p:spPr>
          <a:xfrm>
            <a:off x="5894962" y="479493"/>
            <a:ext cx="5458838" cy="1325563"/>
          </a:xfrm>
        </p:spPr>
        <p:txBody>
          <a:bodyPr>
            <a:normAutofit/>
          </a:bodyPr>
          <a:lstStyle/>
          <a:p>
            <a:r>
              <a:rPr lang="nl-NL" dirty="0"/>
              <a:t>Voorlezen</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current-item">
            <a:extLst>
              <a:ext uri="{FF2B5EF4-FFF2-40B4-BE49-F238E27FC236}">
                <a16:creationId xmlns:a16="http://schemas.microsoft.com/office/drawing/2014/main" id="{E628019A-4374-3B85-BA22-735FBF237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597134"/>
            <a:ext cx="4777381" cy="549398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BB55D5B5-B7CB-E7B1-E362-5883FC823799}"/>
              </a:ext>
            </a:extLst>
          </p:cNvPr>
          <p:cNvSpPr>
            <a:spLocks noGrp="1"/>
          </p:cNvSpPr>
          <p:nvPr>
            <p:ph idx="1"/>
          </p:nvPr>
        </p:nvSpPr>
        <p:spPr>
          <a:xfrm>
            <a:off x="5894962" y="1984443"/>
            <a:ext cx="5458838" cy="4192520"/>
          </a:xfrm>
        </p:spPr>
        <p:txBody>
          <a:bodyPr>
            <a:normAutofit/>
          </a:bodyPr>
          <a:lstStyle/>
          <a:p>
            <a:pPr marL="0" indent="0">
              <a:buNone/>
            </a:pPr>
            <a:r>
              <a:rPr lang="nl-NL" i="1" dirty="0"/>
              <a:t>Het Jongensuur </a:t>
            </a:r>
            <a:r>
              <a:rPr lang="nl-NL" dirty="0"/>
              <a:t>H 6 Waterstad 1940 + voorbericht</a:t>
            </a:r>
          </a:p>
        </p:txBody>
      </p:sp>
    </p:spTree>
    <p:extLst>
      <p:ext uri="{BB962C8B-B14F-4D97-AF65-F5344CB8AC3E}">
        <p14:creationId xmlns:p14="http://schemas.microsoft.com/office/powerpoint/2010/main" val="1026071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CC0C99-72E7-00F0-34A3-70B6592F270E}"/>
              </a:ext>
            </a:extLst>
          </p:cNvPr>
          <p:cNvSpPr>
            <a:spLocks noGrp="1"/>
          </p:cNvSpPr>
          <p:nvPr>
            <p:ph type="title"/>
          </p:nvPr>
        </p:nvSpPr>
        <p:spPr/>
        <p:txBody>
          <a:bodyPr/>
          <a:lstStyle/>
          <a:p>
            <a:r>
              <a:rPr lang="nl-NL" dirty="0"/>
              <a:t>Boekgesprek Literatuur, levensverhalen en collectieve herinnering</a:t>
            </a:r>
          </a:p>
        </p:txBody>
      </p:sp>
      <p:sp>
        <p:nvSpPr>
          <p:cNvPr id="3" name="Tijdelijke aanduiding voor inhoud 2">
            <a:extLst>
              <a:ext uri="{FF2B5EF4-FFF2-40B4-BE49-F238E27FC236}">
                <a16:creationId xmlns:a16="http://schemas.microsoft.com/office/drawing/2014/main" id="{B6013B1F-C42E-C9F8-BB2F-052A1924D811}"/>
              </a:ext>
            </a:extLst>
          </p:cNvPr>
          <p:cNvSpPr>
            <a:spLocks noGrp="1"/>
          </p:cNvSpPr>
          <p:nvPr>
            <p:ph idx="1"/>
          </p:nvPr>
        </p:nvSpPr>
        <p:spPr/>
        <p:txBody>
          <a:bodyPr/>
          <a:lstStyle/>
          <a:p>
            <a:endParaRPr lang="nl-NL" dirty="0"/>
          </a:p>
        </p:txBody>
      </p:sp>
    </p:spTree>
    <p:extLst>
      <p:ext uri="{BB962C8B-B14F-4D97-AF65-F5344CB8AC3E}">
        <p14:creationId xmlns:p14="http://schemas.microsoft.com/office/powerpoint/2010/main" val="35875597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555FB-E91C-189E-9B94-3BD719229882}"/>
              </a:ext>
            </a:extLst>
          </p:cNvPr>
          <p:cNvSpPr>
            <a:spLocks noGrp="1"/>
          </p:cNvSpPr>
          <p:nvPr>
            <p:ph type="title"/>
          </p:nvPr>
        </p:nvSpPr>
        <p:spPr/>
        <p:txBody>
          <a:bodyPr/>
          <a:lstStyle/>
          <a:p>
            <a:r>
              <a:rPr lang="nl-NL" dirty="0"/>
              <a:t>Boekgesprek</a:t>
            </a:r>
          </a:p>
        </p:txBody>
      </p:sp>
      <p:sp>
        <p:nvSpPr>
          <p:cNvPr id="3" name="Tijdelijke aanduiding voor inhoud 2">
            <a:extLst>
              <a:ext uri="{FF2B5EF4-FFF2-40B4-BE49-F238E27FC236}">
                <a16:creationId xmlns:a16="http://schemas.microsoft.com/office/drawing/2014/main" id="{051D4CE2-3CBD-CF2E-C7A0-CF3B4D214514}"/>
              </a:ext>
            </a:extLst>
          </p:cNvPr>
          <p:cNvSpPr>
            <a:spLocks noGrp="1"/>
          </p:cNvSpPr>
          <p:nvPr>
            <p:ph idx="1"/>
          </p:nvPr>
        </p:nvSpPr>
        <p:spPr/>
        <p:txBody>
          <a:bodyPr/>
          <a:lstStyle/>
          <a:p>
            <a:r>
              <a:rPr lang="nl-NL" dirty="0"/>
              <a:t>Vorm groepjes van vier en pak jullie exemplaar van </a:t>
            </a:r>
            <a:r>
              <a:rPr lang="nl-NL" i="1" dirty="0"/>
              <a:t>Het Jongensuur </a:t>
            </a:r>
            <a:r>
              <a:rPr lang="nl-NL" dirty="0"/>
              <a:t>erbij. </a:t>
            </a:r>
          </a:p>
          <a:p>
            <a:pPr marL="0" indent="0">
              <a:buNone/>
            </a:pPr>
            <a:endParaRPr lang="nl-NL" dirty="0"/>
          </a:p>
          <a:p>
            <a:r>
              <a:rPr lang="nl-NL" dirty="0"/>
              <a:t>De docent wijst een gespreksleider aan. De rol van de gespreksleider is om te zorgen dat iedereen aan het woord komt. </a:t>
            </a:r>
          </a:p>
          <a:p>
            <a:endParaRPr lang="nl-NL" dirty="0"/>
          </a:p>
          <a:p>
            <a:r>
              <a:rPr lang="nl-NL" dirty="0"/>
              <a:t>De docent deelt vragensets uit. Bespreek de vragen stuk voor stuk. De gespreksleider bepaalt wanneer jullie naar een volgende vraag gaan. </a:t>
            </a:r>
          </a:p>
        </p:txBody>
      </p:sp>
    </p:spTree>
    <p:extLst>
      <p:ext uri="{BB962C8B-B14F-4D97-AF65-F5344CB8AC3E}">
        <p14:creationId xmlns:p14="http://schemas.microsoft.com/office/powerpoint/2010/main" val="339374024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155</TotalTime>
  <Words>1668</Words>
  <Application>Microsoft Office PowerPoint</Application>
  <PresentationFormat>Breedbeeld</PresentationFormat>
  <Paragraphs>176</Paragraphs>
  <Slides>45</Slides>
  <Notes>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45</vt:i4>
      </vt:variant>
    </vt:vector>
  </HeadingPairs>
  <TitlesOfParts>
    <vt:vector size="51" baseType="lpstr">
      <vt:lpstr>Aptos</vt:lpstr>
      <vt:lpstr>Aptos Display</vt:lpstr>
      <vt:lpstr>Arial</vt:lpstr>
      <vt:lpstr>Calibri</vt:lpstr>
      <vt:lpstr>Noto Serif</vt:lpstr>
      <vt:lpstr>Kantoorthema</vt:lpstr>
      <vt:lpstr>Lessenreeks Het Jongensuur</vt:lpstr>
      <vt:lpstr>Les 1</vt:lpstr>
      <vt:lpstr>Wie was Andreas Burnier?</vt:lpstr>
      <vt:lpstr>Een werkelijk eigen naam</vt:lpstr>
      <vt:lpstr>PowerPoint-presentatie</vt:lpstr>
      <vt:lpstr>PowerPoint-presentatie</vt:lpstr>
      <vt:lpstr>Het Jongensuur</vt:lpstr>
      <vt:lpstr>Voorlezen</vt:lpstr>
      <vt:lpstr>Les 2</vt:lpstr>
      <vt:lpstr>PowerPoint-presentatie</vt:lpstr>
      <vt:lpstr>Thema 1: Gender en identiteit</vt:lpstr>
      <vt:lpstr>Kernbegrippen thema gender en identiteit</vt:lpstr>
      <vt:lpstr>Boekgesprek</vt:lpstr>
      <vt:lpstr>Les 3</vt:lpstr>
      <vt:lpstr>De achttien dooden</vt:lpstr>
      <vt:lpstr>Thema 2: Tweede Wereldoorlog</vt:lpstr>
      <vt:lpstr>Thema 2: Tweede Wereldoorlog</vt:lpstr>
      <vt:lpstr>Voorlezen</vt:lpstr>
      <vt:lpstr>Les 4</vt:lpstr>
      <vt:lpstr>Gedicht</vt:lpstr>
      <vt:lpstr>Boekgesprek</vt:lpstr>
      <vt:lpstr>Les 5</vt:lpstr>
      <vt:lpstr>Thema 3 coming-of-age</vt:lpstr>
      <vt:lpstr>Voor het lezen: belangrijke begrippen</vt:lpstr>
      <vt:lpstr>Voorlezen</vt:lpstr>
      <vt:lpstr>Les 6</vt:lpstr>
      <vt:lpstr>Boekgesprek</vt:lpstr>
      <vt:lpstr>Voorlezen</vt:lpstr>
      <vt:lpstr>Les 7</vt:lpstr>
      <vt:lpstr>Leben? Oder Theater? Charlotte Salomon</vt:lpstr>
      <vt:lpstr>PowerPoint-presentatie</vt:lpstr>
      <vt:lpstr>PowerPoint-presentatie</vt:lpstr>
      <vt:lpstr>PowerPoint-presentatie</vt:lpstr>
      <vt:lpstr>Voorlezen</vt:lpstr>
      <vt:lpstr>Thema 4: Literatuur, levensverhalen en collectief geheugen</vt:lpstr>
      <vt:lpstr>Thema 4: Literatuur, levensverhalen en collectief geheugen</vt:lpstr>
      <vt:lpstr>Bekijken fragment: schrijvers na de bevrijding</vt:lpstr>
      <vt:lpstr>Les 8 Podcast</vt:lpstr>
      <vt:lpstr>Les 9 </vt:lpstr>
      <vt:lpstr>Boekgesprek</vt:lpstr>
      <vt:lpstr>PowerPoint-presentatie</vt:lpstr>
      <vt:lpstr>PowerPoint-presentatie</vt:lpstr>
      <vt:lpstr>Voorlezen</vt:lpstr>
      <vt:lpstr>Boekgesprek Literatuur, levensverhalen en collectieve herinnering</vt:lpstr>
      <vt:lpstr>Boekgesprek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Joke Brasser</dc:creator>
  <cp:lastModifiedBy>Joke Brasser</cp:lastModifiedBy>
  <cp:revision>5</cp:revision>
  <dcterms:created xsi:type="dcterms:W3CDTF">2024-08-25T09:33:46Z</dcterms:created>
  <dcterms:modified xsi:type="dcterms:W3CDTF">2024-08-27T09:34:00Z</dcterms:modified>
</cp:coreProperties>
</file>